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4" r:id="rId3"/>
    <p:sldId id="265" r:id="rId4"/>
    <p:sldId id="266" r:id="rId5"/>
    <p:sldId id="267" r:id="rId6"/>
    <p:sldId id="269" r:id="rId7"/>
    <p:sldId id="259" r:id="rId8"/>
    <p:sldId id="258" r:id="rId9"/>
    <p:sldId id="271" r:id="rId10"/>
    <p:sldId id="270" r:id="rId11"/>
    <p:sldId id="272" r:id="rId12"/>
    <p:sldId id="273" r:id="rId13"/>
    <p:sldId id="274" r:id="rId14"/>
    <p:sldId id="275" r:id="rId15"/>
    <p:sldId id="276" r:id="rId16"/>
    <p:sldId id="268" r:id="rId17"/>
    <p:sldId id="26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CEDE8-930B-A945-A2AB-3BA1515936F6}"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tr-TR"/>
        </a:p>
      </dgm:t>
    </dgm:pt>
    <dgm:pt modelId="{9857D86F-B5FC-3049-AEBF-37178D75A2D3}">
      <dgm:prSet phldrT="[Metin]" custT="1"/>
      <dgm:spPr/>
      <dgm:t>
        <a:bodyPr/>
        <a:lstStyle/>
        <a:p>
          <a:r>
            <a:rPr lang="tr-TR" sz="1400"/>
            <a:t>Öğrenci YTÜ Erasmus+ Program Birimi sayfasından güncel süreç takvimini takip eder.</a:t>
          </a:r>
          <a:endParaRPr lang="tr-TR" sz="1400" dirty="0"/>
        </a:p>
      </dgm:t>
    </dgm:pt>
    <dgm:pt modelId="{A8F50667-4CEB-E94B-8F31-BC13D1465707}" type="parTrans" cxnId="{B0224FED-340A-3B47-83E7-0B30B2405688}">
      <dgm:prSet/>
      <dgm:spPr/>
      <dgm:t>
        <a:bodyPr/>
        <a:lstStyle/>
        <a:p>
          <a:endParaRPr lang="tr-TR" sz="6000"/>
        </a:p>
      </dgm:t>
    </dgm:pt>
    <dgm:pt modelId="{58844CF7-3676-2F48-8497-9CCCF42225B6}" type="sibTrans" cxnId="{B0224FED-340A-3B47-83E7-0B30B2405688}">
      <dgm:prSet/>
      <dgm:spPr/>
      <dgm:t>
        <a:bodyPr/>
        <a:lstStyle/>
        <a:p>
          <a:endParaRPr lang="tr-TR" sz="6000"/>
        </a:p>
      </dgm:t>
    </dgm:pt>
    <dgm:pt modelId="{8A496493-9412-CA4F-BD48-106BCBD96E8E}">
      <dgm:prSet phldrT="[Metin]" custT="1"/>
      <dgm:spPr/>
      <dgm:t>
        <a:bodyPr/>
        <a:lstStyle/>
        <a:p>
          <a:r>
            <a:rPr lang="tr-TR" sz="1400"/>
            <a:t>Ön başvurusunu yaparak ve dil sınavına katılarak gerekli talimatları yerine getirir.</a:t>
          </a:r>
          <a:endParaRPr lang="tr-TR" sz="1400" dirty="0"/>
        </a:p>
      </dgm:t>
    </dgm:pt>
    <dgm:pt modelId="{47777B0C-7DFA-454D-A942-1C5DA3ADA466}" type="parTrans" cxnId="{22BE921A-18FD-D441-BBB8-DEEEA9F4CEAE}">
      <dgm:prSet/>
      <dgm:spPr/>
      <dgm:t>
        <a:bodyPr/>
        <a:lstStyle/>
        <a:p>
          <a:endParaRPr lang="tr-TR" sz="6000"/>
        </a:p>
      </dgm:t>
    </dgm:pt>
    <dgm:pt modelId="{10C95BE0-FD64-BA4A-B66C-6FE4A0EA157A}" type="sibTrans" cxnId="{22BE921A-18FD-D441-BBB8-DEEEA9F4CEAE}">
      <dgm:prSet/>
      <dgm:spPr/>
      <dgm:t>
        <a:bodyPr/>
        <a:lstStyle/>
        <a:p>
          <a:endParaRPr lang="tr-TR" sz="6000"/>
        </a:p>
      </dgm:t>
    </dgm:pt>
    <dgm:pt modelId="{345CFFFD-0C0B-2A4B-B293-1ED0CFC1967E}">
      <dgm:prSet phldrT="[Metin]" custT="1"/>
      <dgm:spPr/>
      <dgm:t>
        <a:bodyPr/>
        <a:lstStyle/>
        <a:p>
          <a:r>
            <a:rPr lang="tr-TR" sz="1400"/>
            <a:t>Değerlendirme sonucu bölümün anlaşmalı olduğu okullara göre tercih listesini yapar.</a:t>
          </a:r>
          <a:endParaRPr lang="tr-TR" sz="1400" dirty="0"/>
        </a:p>
      </dgm:t>
    </dgm:pt>
    <dgm:pt modelId="{3043E3AE-5380-A64F-8053-685A6F01BF63}" type="parTrans" cxnId="{17BC12CB-1E95-4648-A20F-0B3AF8FDCDF4}">
      <dgm:prSet/>
      <dgm:spPr/>
      <dgm:t>
        <a:bodyPr/>
        <a:lstStyle/>
        <a:p>
          <a:endParaRPr lang="tr-TR" sz="6000"/>
        </a:p>
      </dgm:t>
    </dgm:pt>
    <dgm:pt modelId="{65261B5F-B578-0246-BD0D-8A9E2AF32EF4}" type="sibTrans" cxnId="{17BC12CB-1E95-4648-A20F-0B3AF8FDCDF4}">
      <dgm:prSet/>
      <dgm:spPr/>
      <dgm:t>
        <a:bodyPr/>
        <a:lstStyle/>
        <a:p>
          <a:endParaRPr lang="tr-TR" sz="6000"/>
        </a:p>
      </dgm:t>
    </dgm:pt>
    <dgm:pt modelId="{1CED1EC7-D9C0-8346-99A5-A0E924D6BDD6}">
      <dgm:prSet custT="1"/>
      <dgm:spPr/>
      <dgm:t>
        <a:bodyPr/>
        <a:lstStyle/>
        <a:p>
          <a:r>
            <a:rPr lang="tr-TR" sz="1400"/>
            <a:t>Başarı puanına göre sıralama ve yerleştirme bölüm erasmus+ koordinatörlüğü tarafından yapılır.</a:t>
          </a:r>
          <a:endParaRPr lang="tr-TR" sz="1400" dirty="0"/>
        </a:p>
      </dgm:t>
    </dgm:pt>
    <dgm:pt modelId="{72AAEACC-1412-D94A-8EB1-F37FF078FEB0}" type="parTrans" cxnId="{004758DC-49F8-9E4B-A4FD-E3A25C104073}">
      <dgm:prSet/>
      <dgm:spPr/>
      <dgm:t>
        <a:bodyPr/>
        <a:lstStyle/>
        <a:p>
          <a:endParaRPr lang="tr-TR" sz="6000"/>
        </a:p>
      </dgm:t>
    </dgm:pt>
    <dgm:pt modelId="{99C72002-7F52-4843-BDA1-995AD66B4CF6}" type="sibTrans" cxnId="{004758DC-49F8-9E4B-A4FD-E3A25C104073}">
      <dgm:prSet/>
      <dgm:spPr/>
      <dgm:t>
        <a:bodyPr/>
        <a:lstStyle/>
        <a:p>
          <a:endParaRPr lang="tr-TR" sz="6000"/>
        </a:p>
      </dgm:t>
    </dgm:pt>
    <dgm:pt modelId="{A8752BB6-5663-884E-88EC-67DBC31D374F}">
      <dgm:prSet custT="1"/>
      <dgm:spPr/>
      <dgm:t>
        <a:bodyPr/>
        <a:lstStyle/>
        <a:p>
          <a:r>
            <a:rPr lang="tr-TR" sz="1400"/>
            <a:t>Yerleştirilen okul ve döneme göre öğrenci bölüm koordinatörlüğü tarafından nomine edilir.</a:t>
          </a:r>
          <a:endParaRPr lang="tr-TR" sz="1400" dirty="0"/>
        </a:p>
      </dgm:t>
    </dgm:pt>
    <dgm:pt modelId="{1F959389-7ABA-A14A-816F-EF19913C456D}" type="parTrans" cxnId="{AD3CBB66-6486-9840-9D1C-DF002B0C4E49}">
      <dgm:prSet/>
      <dgm:spPr/>
      <dgm:t>
        <a:bodyPr/>
        <a:lstStyle/>
        <a:p>
          <a:endParaRPr lang="tr-TR" sz="6000"/>
        </a:p>
      </dgm:t>
    </dgm:pt>
    <dgm:pt modelId="{B55BACE3-AF37-7F46-9F5B-3BEFDEAEA9F9}" type="sibTrans" cxnId="{AD3CBB66-6486-9840-9D1C-DF002B0C4E49}">
      <dgm:prSet/>
      <dgm:spPr/>
      <dgm:t>
        <a:bodyPr/>
        <a:lstStyle/>
        <a:p>
          <a:endParaRPr lang="tr-TR" sz="6000"/>
        </a:p>
      </dgm:t>
    </dgm:pt>
    <dgm:pt modelId="{58343452-BAC7-4F43-AB07-F4349EDD5801}">
      <dgm:prSet custT="1"/>
      <dgm:spPr/>
      <dgm:t>
        <a:bodyPr/>
        <a:lstStyle/>
        <a:p>
          <a:r>
            <a:rPr lang="tr-TR" sz="1400"/>
            <a:t>Nominasyon işleminden sonra öğrenci "Learning Agreement (LA)" belgesini koordinatörlüğe danışarak hazırlar.</a:t>
          </a:r>
          <a:endParaRPr lang="tr-TR" sz="1400" dirty="0"/>
        </a:p>
      </dgm:t>
    </dgm:pt>
    <dgm:pt modelId="{80692399-4C8B-B048-9F6A-FB6E54DBE16E}" type="parTrans" cxnId="{58251749-892C-3E4B-B898-9E65E3C2BC55}">
      <dgm:prSet/>
      <dgm:spPr/>
      <dgm:t>
        <a:bodyPr/>
        <a:lstStyle/>
        <a:p>
          <a:endParaRPr lang="tr-TR" sz="6000"/>
        </a:p>
      </dgm:t>
    </dgm:pt>
    <dgm:pt modelId="{0B4BD54D-709A-C946-9D7B-FC7361B1C883}" type="sibTrans" cxnId="{58251749-892C-3E4B-B898-9E65E3C2BC55}">
      <dgm:prSet/>
      <dgm:spPr/>
      <dgm:t>
        <a:bodyPr/>
        <a:lstStyle/>
        <a:p>
          <a:endParaRPr lang="tr-TR" sz="6000"/>
        </a:p>
      </dgm:t>
    </dgm:pt>
    <dgm:pt modelId="{4C108DC4-E42C-F343-BA89-32D136A45362}">
      <dgm:prSet custT="1"/>
      <dgm:spPr/>
      <dgm:t>
        <a:bodyPr/>
        <a:lstStyle/>
        <a:p>
          <a:r>
            <a:rPr lang="tr-TR" sz="1400"/>
            <a:t>Karşı kurum tarafından onay gelir.</a:t>
          </a:r>
          <a:endParaRPr lang="tr-TR" sz="1400" dirty="0"/>
        </a:p>
      </dgm:t>
    </dgm:pt>
    <dgm:pt modelId="{894705F7-2ADF-EC48-80D7-88213C7FDE80}" type="parTrans" cxnId="{EC7F0048-6642-AB4E-A5B3-7C643A89205D}">
      <dgm:prSet/>
      <dgm:spPr/>
      <dgm:t>
        <a:bodyPr/>
        <a:lstStyle/>
        <a:p>
          <a:endParaRPr lang="tr-TR" sz="6000"/>
        </a:p>
      </dgm:t>
    </dgm:pt>
    <dgm:pt modelId="{3AC1851A-6C7C-E44D-91A6-335DAC4CEFFA}" type="sibTrans" cxnId="{EC7F0048-6642-AB4E-A5B3-7C643A89205D}">
      <dgm:prSet/>
      <dgm:spPr/>
      <dgm:t>
        <a:bodyPr/>
        <a:lstStyle/>
        <a:p>
          <a:endParaRPr lang="tr-TR" sz="6000"/>
        </a:p>
      </dgm:t>
    </dgm:pt>
    <dgm:pt modelId="{4E4EE79F-C738-0B4E-8D96-45694DF97B41}">
      <dgm:prSet custT="1"/>
      <dgm:spPr/>
      <dgm:t>
        <a:bodyPr/>
        <a:lstStyle/>
        <a:p>
          <a:r>
            <a:rPr lang="tr-TR" sz="1400"/>
            <a:t>Kabul belgesi gelen öğrenci YTÜ Erasmus+ Program Birimi sayfasındaki gerekli evrakları hazırlayarak faaliyetini gerçekleştirir. </a:t>
          </a:r>
          <a:endParaRPr lang="tr-TR" sz="1400" dirty="0"/>
        </a:p>
      </dgm:t>
    </dgm:pt>
    <dgm:pt modelId="{928767EB-8646-A64A-A41B-08C6ACEFFA68}" type="parTrans" cxnId="{7D724D77-5896-2944-9A55-7F248CF8F5C0}">
      <dgm:prSet/>
      <dgm:spPr/>
      <dgm:t>
        <a:bodyPr/>
        <a:lstStyle/>
        <a:p>
          <a:endParaRPr lang="tr-TR" sz="6000"/>
        </a:p>
      </dgm:t>
    </dgm:pt>
    <dgm:pt modelId="{EC612D6D-9BB2-434D-9D9B-1BB3738F0C7A}" type="sibTrans" cxnId="{7D724D77-5896-2944-9A55-7F248CF8F5C0}">
      <dgm:prSet/>
      <dgm:spPr/>
      <dgm:t>
        <a:bodyPr/>
        <a:lstStyle/>
        <a:p>
          <a:endParaRPr lang="tr-TR" sz="6000"/>
        </a:p>
      </dgm:t>
    </dgm:pt>
    <dgm:pt modelId="{35C34783-80F4-2F4B-8F6E-C558DDB87ECD}" type="pres">
      <dgm:prSet presAssocID="{61ECEDE8-930B-A945-A2AB-3BA1515936F6}" presName="Name0" presStyleCnt="0">
        <dgm:presLayoutVars>
          <dgm:dir/>
          <dgm:resizeHandles val="exact"/>
        </dgm:presLayoutVars>
      </dgm:prSet>
      <dgm:spPr/>
    </dgm:pt>
    <dgm:pt modelId="{FEB8A19F-9EB2-FD41-9829-608CA4F49DCF}" type="pres">
      <dgm:prSet presAssocID="{9857D86F-B5FC-3049-AEBF-37178D75A2D3}" presName="node" presStyleLbl="node1" presStyleIdx="0" presStyleCnt="8">
        <dgm:presLayoutVars>
          <dgm:bulletEnabled val="1"/>
        </dgm:presLayoutVars>
      </dgm:prSet>
      <dgm:spPr/>
    </dgm:pt>
    <dgm:pt modelId="{039CAB2C-D5DA-8848-9208-37B9A087B5B6}" type="pres">
      <dgm:prSet presAssocID="{58844CF7-3676-2F48-8497-9CCCF42225B6}" presName="sibTrans" presStyleLbl="sibTrans1D1" presStyleIdx="0" presStyleCnt="7"/>
      <dgm:spPr/>
    </dgm:pt>
    <dgm:pt modelId="{9D06FD4A-BF61-314D-BF3F-3A03B7A78E3D}" type="pres">
      <dgm:prSet presAssocID="{58844CF7-3676-2F48-8497-9CCCF42225B6}" presName="connectorText" presStyleLbl="sibTrans1D1" presStyleIdx="0" presStyleCnt="7"/>
      <dgm:spPr/>
    </dgm:pt>
    <dgm:pt modelId="{66109FC2-3819-4E43-B6B5-97E6992A5385}" type="pres">
      <dgm:prSet presAssocID="{8A496493-9412-CA4F-BD48-106BCBD96E8E}" presName="node" presStyleLbl="node1" presStyleIdx="1" presStyleCnt="8">
        <dgm:presLayoutVars>
          <dgm:bulletEnabled val="1"/>
        </dgm:presLayoutVars>
      </dgm:prSet>
      <dgm:spPr/>
    </dgm:pt>
    <dgm:pt modelId="{6B83A280-12AA-BD4C-8836-C75E38D1F488}" type="pres">
      <dgm:prSet presAssocID="{10C95BE0-FD64-BA4A-B66C-6FE4A0EA157A}" presName="sibTrans" presStyleLbl="sibTrans1D1" presStyleIdx="1" presStyleCnt="7"/>
      <dgm:spPr/>
    </dgm:pt>
    <dgm:pt modelId="{28BAD099-2441-6E42-9674-7297D029E7B1}" type="pres">
      <dgm:prSet presAssocID="{10C95BE0-FD64-BA4A-B66C-6FE4A0EA157A}" presName="connectorText" presStyleLbl="sibTrans1D1" presStyleIdx="1" presStyleCnt="7"/>
      <dgm:spPr/>
    </dgm:pt>
    <dgm:pt modelId="{9C4FBF7D-3BC2-A14C-A4BA-225A84B60ABA}" type="pres">
      <dgm:prSet presAssocID="{345CFFFD-0C0B-2A4B-B293-1ED0CFC1967E}" presName="node" presStyleLbl="node1" presStyleIdx="2" presStyleCnt="8">
        <dgm:presLayoutVars>
          <dgm:bulletEnabled val="1"/>
        </dgm:presLayoutVars>
      </dgm:prSet>
      <dgm:spPr/>
    </dgm:pt>
    <dgm:pt modelId="{C6F72BBB-B3C6-9648-9134-953484D1CF78}" type="pres">
      <dgm:prSet presAssocID="{65261B5F-B578-0246-BD0D-8A9E2AF32EF4}" presName="sibTrans" presStyleLbl="sibTrans1D1" presStyleIdx="2" presStyleCnt="7"/>
      <dgm:spPr/>
    </dgm:pt>
    <dgm:pt modelId="{0923EA00-A2FF-4446-A801-D6BDDA276A46}" type="pres">
      <dgm:prSet presAssocID="{65261B5F-B578-0246-BD0D-8A9E2AF32EF4}" presName="connectorText" presStyleLbl="sibTrans1D1" presStyleIdx="2" presStyleCnt="7"/>
      <dgm:spPr/>
    </dgm:pt>
    <dgm:pt modelId="{098DD14C-5C3A-1447-87DE-66D5418E8331}" type="pres">
      <dgm:prSet presAssocID="{1CED1EC7-D9C0-8346-99A5-A0E924D6BDD6}" presName="node" presStyleLbl="node1" presStyleIdx="3" presStyleCnt="8">
        <dgm:presLayoutVars>
          <dgm:bulletEnabled val="1"/>
        </dgm:presLayoutVars>
      </dgm:prSet>
      <dgm:spPr/>
    </dgm:pt>
    <dgm:pt modelId="{62E0591C-B776-9E4A-82E0-037E05073E59}" type="pres">
      <dgm:prSet presAssocID="{99C72002-7F52-4843-BDA1-995AD66B4CF6}" presName="sibTrans" presStyleLbl="sibTrans1D1" presStyleIdx="3" presStyleCnt="7"/>
      <dgm:spPr/>
    </dgm:pt>
    <dgm:pt modelId="{D9F755CC-E5BD-224C-B793-8F51610EABDB}" type="pres">
      <dgm:prSet presAssocID="{99C72002-7F52-4843-BDA1-995AD66B4CF6}" presName="connectorText" presStyleLbl="sibTrans1D1" presStyleIdx="3" presStyleCnt="7"/>
      <dgm:spPr/>
    </dgm:pt>
    <dgm:pt modelId="{532A63D3-3661-3141-8C0C-F27D55E0EBED}" type="pres">
      <dgm:prSet presAssocID="{A8752BB6-5663-884E-88EC-67DBC31D374F}" presName="node" presStyleLbl="node1" presStyleIdx="4" presStyleCnt="8">
        <dgm:presLayoutVars>
          <dgm:bulletEnabled val="1"/>
        </dgm:presLayoutVars>
      </dgm:prSet>
      <dgm:spPr/>
    </dgm:pt>
    <dgm:pt modelId="{0BC1BBD6-2809-B049-B6D7-A303AD63D6BD}" type="pres">
      <dgm:prSet presAssocID="{B55BACE3-AF37-7F46-9F5B-3BEFDEAEA9F9}" presName="sibTrans" presStyleLbl="sibTrans1D1" presStyleIdx="4" presStyleCnt="7"/>
      <dgm:spPr/>
    </dgm:pt>
    <dgm:pt modelId="{A4DAEF7A-746F-A04B-9B1C-7D727A62F878}" type="pres">
      <dgm:prSet presAssocID="{B55BACE3-AF37-7F46-9F5B-3BEFDEAEA9F9}" presName="connectorText" presStyleLbl="sibTrans1D1" presStyleIdx="4" presStyleCnt="7"/>
      <dgm:spPr/>
    </dgm:pt>
    <dgm:pt modelId="{D6358306-C798-004D-B25A-1E3FA29F4CB3}" type="pres">
      <dgm:prSet presAssocID="{58343452-BAC7-4F43-AB07-F4349EDD5801}" presName="node" presStyleLbl="node1" presStyleIdx="5" presStyleCnt="8">
        <dgm:presLayoutVars>
          <dgm:bulletEnabled val="1"/>
        </dgm:presLayoutVars>
      </dgm:prSet>
      <dgm:spPr/>
    </dgm:pt>
    <dgm:pt modelId="{DE5C439C-3FCC-9D45-8448-4F263F2CCF26}" type="pres">
      <dgm:prSet presAssocID="{0B4BD54D-709A-C946-9D7B-FC7361B1C883}" presName="sibTrans" presStyleLbl="sibTrans1D1" presStyleIdx="5" presStyleCnt="7"/>
      <dgm:spPr/>
    </dgm:pt>
    <dgm:pt modelId="{1AFC9AF9-5145-ED46-BC25-FAA1C8C1DC04}" type="pres">
      <dgm:prSet presAssocID="{0B4BD54D-709A-C946-9D7B-FC7361B1C883}" presName="connectorText" presStyleLbl="sibTrans1D1" presStyleIdx="5" presStyleCnt="7"/>
      <dgm:spPr/>
    </dgm:pt>
    <dgm:pt modelId="{C4FA9916-1CEB-B441-B057-9915B2EE853B}" type="pres">
      <dgm:prSet presAssocID="{4C108DC4-E42C-F343-BA89-32D136A45362}" presName="node" presStyleLbl="node1" presStyleIdx="6" presStyleCnt="8">
        <dgm:presLayoutVars>
          <dgm:bulletEnabled val="1"/>
        </dgm:presLayoutVars>
      </dgm:prSet>
      <dgm:spPr/>
    </dgm:pt>
    <dgm:pt modelId="{5029D11C-E6BD-C64E-A7EF-A69D6726566B}" type="pres">
      <dgm:prSet presAssocID="{3AC1851A-6C7C-E44D-91A6-335DAC4CEFFA}" presName="sibTrans" presStyleLbl="sibTrans1D1" presStyleIdx="6" presStyleCnt="7"/>
      <dgm:spPr/>
    </dgm:pt>
    <dgm:pt modelId="{CAC73685-8432-064F-9164-3EFFFE137061}" type="pres">
      <dgm:prSet presAssocID="{3AC1851A-6C7C-E44D-91A6-335DAC4CEFFA}" presName="connectorText" presStyleLbl="sibTrans1D1" presStyleIdx="6" presStyleCnt="7"/>
      <dgm:spPr/>
    </dgm:pt>
    <dgm:pt modelId="{02305332-B3DA-5F4F-98F1-66AF5DAF4C49}" type="pres">
      <dgm:prSet presAssocID="{4E4EE79F-C738-0B4E-8D96-45694DF97B41}" presName="node" presStyleLbl="node1" presStyleIdx="7" presStyleCnt="8">
        <dgm:presLayoutVars>
          <dgm:bulletEnabled val="1"/>
        </dgm:presLayoutVars>
      </dgm:prSet>
      <dgm:spPr/>
    </dgm:pt>
  </dgm:ptLst>
  <dgm:cxnLst>
    <dgm:cxn modelId="{3BA23901-1186-1940-991D-E901CE636D85}" type="presOf" srcId="{8A496493-9412-CA4F-BD48-106BCBD96E8E}" destId="{66109FC2-3819-4E43-B6B5-97E6992A5385}" srcOrd="0" destOrd="0" presId="urn:microsoft.com/office/officeart/2016/7/layout/RepeatingBendingProcessNew"/>
    <dgm:cxn modelId="{22BE921A-18FD-D441-BBB8-DEEEA9F4CEAE}" srcId="{61ECEDE8-930B-A945-A2AB-3BA1515936F6}" destId="{8A496493-9412-CA4F-BD48-106BCBD96E8E}" srcOrd="1" destOrd="0" parTransId="{47777B0C-7DFA-454D-A942-1C5DA3ADA466}" sibTransId="{10C95BE0-FD64-BA4A-B66C-6FE4A0EA157A}"/>
    <dgm:cxn modelId="{26EBBB1A-DDB6-6C4E-94B2-005D39A8861A}" type="presOf" srcId="{58844CF7-3676-2F48-8497-9CCCF42225B6}" destId="{9D06FD4A-BF61-314D-BF3F-3A03B7A78E3D}" srcOrd="1" destOrd="0" presId="urn:microsoft.com/office/officeart/2016/7/layout/RepeatingBendingProcessNew"/>
    <dgm:cxn modelId="{69D22F31-69A2-7440-9774-C2C61E83763B}" type="presOf" srcId="{1CED1EC7-D9C0-8346-99A5-A0E924D6BDD6}" destId="{098DD14C-5C3A-1447-87DE-66D5418E8331}" srcOrd="0" destOrd="0" presId="urn:microsoft.com/office/officeart/2016/7/layout/RepeatingBendingProcessNew"/>
    <dgm:cxn modelId="{EADCE738-1CA7-1F47-8BD6-F3FBF1705EC0}" type="presOf" srcId="{0B4BD54D-709A-C946-9D7B-FC7361B1C883}" destId="{DE5C439C-3FCC-9D45-8448-4F263F2CCF26}" srcOrd="0" destOrd="0" presId="urn:microsoft.com/office/officeart/2016/7/layout/RepeatingBendingProcessNew"/>
    <dgm:cxn modelId="{F748293F-70AE-E843-A00E-166FDD0D8D0A}" type="presOf" srcId="{99C72002-7F52-4843-BDA1-995AD66B4CF6}" destId="{D9F755CC-E5BD-224C-B793-8F51610EABDB}" srcOrd="1" destOrd="0" presId="urn:microsoft.com/office/officeart/2016/7/layout/RepeatingBendingProcessNew"/>
    <dgm:cxn modelId="{9942933F-4EC9-3544-BEBB-DC8AF4EE9C83}" type="presOf" srcId="{99C72002-7F52-4843-BDA1-995AD66B4CF6}" destId="{62E0591C-B776-9E4A-82E0-037E05073E59}" srcOrd="0" destOrd="0" presId="urn:microsoft.com/office/officeart/2016/7/layout/RepeatingBendingProcessNew"/>
    <dgm:cxn modelId="{EF552C60-02BA-D847-9105-A8AC06D8BD1E}" type="presOf" srcId="{0B4BD54D-709A-C946-9D7B-FC7361B1C883}" destId="{1AFC9AF9-5145-ED46-BC25-FAA1C8C1DC04}" srcOrd="1" destOrd="0" presId="urn:microsoft.com/office/officeart/2016/7/layout/RepeatingBendingProcessNew"/>
    <dgm:cxn modelId="{9458D761-428F-F94C-993D-139468A97D6C}" type="presOf" srcId="{10C95BE0-FD64-BA4A-B66C-6FE4A0EA157A}" destId="{28BAD099-2441-6E42-9674-7297D029E7B1}" srcOrd="1" destOrd="0" presId="urn:microsoft.com/office/officeart/2016/7/layout/RepeatingBendingProcessNew"/>
    <dgm:cxn modelId="{F7BD2F62-893F-B448-A6E3-44FFED3C9DF6}" type="presOf" srcId="{61ECEDE8-930B-A945-A2AB-3BA1515936F6}" destId="{35C34783-80F4-2F4B-8F6E-C558DDB87ECD}" srcOrd="0" destOrd="0" presId="urn:microsoft.com/office/officeart/2016/7/layout/RepeatingBendingProcessNew"/>
    <dgm:cxn modelId="{AD3CBB66-6486-9840-9D1C-DF002B0C4E49}" srcId="{61ECEDE8-930B-A945-A2AB-3BA1515936F6}" destId="{A8752BB6-5663-884E-88EC-67DBC31D374F}" srcOrd="4" destOrd="0" parTransId="{1F959389-7ABA-A14A-816F-EF19913C456D}" sibTransId="{B55BACE3-AF37-7F46-9F5B-3BEFDEAEA9F9}"/>
    <dgm:cxn modelId="{EC7F0048-6642-AB4E-A5B3-7C643A89205D}" srcId="{61ECEDE8-930B-A945-A2AB-3BA1515936F6}" destId="{4C108DC4-E42C-F343-BA89-32D136A45362}" srcOrd="6" destOrd="0" parTransId="{894705F7-2ADF-EC48-80D7-88213C7FDE80}" sibTransId="{3AC1851A-6C7C-E44D-91A6-335DAC4CEFFA}"/>
    <dgm:cxn modelId="{58251749-892C-3E4B-B898-9E65E3C2BC55}" srcId="{61ECEDE8-930B-A945-A2AB-3BA1515936F6}" destId="{58343452-BAC7-4F43-AB07-F4349EDD5801}" srcOrd="5" destOrd="0" parTransId="{80692399-4C8B-B048-9F6A-FB6E54DBE16E}" sibTransId="{0B4BD54D-709A-C946-9D7B-FC7361B1C883}"/>
    <dgm:cxn modelId="{182ABA69-B9E9-104E-AB30-1568A4D3552D}" type="presOf" srcId="{58343452-BAC7-4F43-AB07-F4349EDD5801}" destId="{D6358306-C798-004D-B25A-1E3FA29F4CB3}" srcOrd="0" destOrd="0" presId="urn:microsoft.com/office/officeart/2016/7/layout/RepeatingBendingProcessNew"/>
    <dgm:cxn modelId="{33DF4C4B-984F-DD4D-AF31-78F3D36DFE0B}" type="presOf" srcId="{3AC1851A-6C7C-E44D-91A6-335DAC4CEFFA}" destId="{5029D11C-E6BD-C64E-A7EF-A69D6726566B}" srcOrd="0" destOrd="0" presId="urn:microsoft.com/office/officeart/2016/7/layout/RepeatingBendingProcessNew"/>
    <dgm:cxn modelId="{DD727A56-5901-DC41-A2E8-1E5F5632F9CB}" type="presOf" srcId="{65261B5F-B578-0246-BD0D-8A9E2AF32EF4}" destId="{C6F72BBB-B3C6-9648-9134-953484D1CF78}" srcOrd="0" destOrd="0" presId="urn:microsoft.com/office/officeart/2016/7/layout/RepeatingBendingProcessNew"/>
    <dgm:cxn modelId="{7D724D77-5896-2944-9A55-7F248CF8F5C0}" srcId="{61ECEDE8-930B-A945-A2AB-3BA1515936F6}" destId="{4E4EE79F-C738-0B4E-8D96-45694DF97B41}" srcOrd="7" destOrd="0" parTransId="{928767EB-8646-A64A-A41B-08C6ACEFFA68}" sibTransId="{EC612D6D-9BB2-434D-9D9B-1BB3738F0C7A}"/>
    <dgm:cxn modelId="{31174681-F639-584E-AFEE-F95A4DF8E1AF}" type="presOf" srcId="{4C108DC4-E42C-F343-BA89-32D136A45362}" destId="{C4FA9916-1CEB-B441-B057-9915B2EE853B}" srcOrd="0" destOrd="0" presId="urn:microsoft.com/office/officeart/2016/7/layout/RepeatingBendingProcessNew"/>
    <dgm:cxn modelId="{62FCB49E-4FE4-8D4C-A086-DC644932CEAF}" type="presOf" srcId="{B55BACE3-AF37-7F46-9F5B-3BEFDEAEA9F9}" destId="{A4DAEF7A-746F-A04B-9B1C-7D727A62F878}" srcOrd="1" destOrd="0" presId="urn:microsoft.com/office/officeart/2016/7/layout/RepeatingBendingProcessNew"/>
    <dgm:cxn modelId="{411BE0A3-BC1F-2449-A5E0-148A7DA1F5F7}" type="presOf" srcId="{65261B5F-B578-0246-BD0D-8A9E2AF32EF4}" destId="{0923EA00-A2FF-4446-A801-D6BDDA276A46}" srcOrd="1" destOrd="0" presId="urn:microsoft.com/office/officeart/2016/7/layout/RepeatingBendingProcessNew"/>
    <dgm:cxn modelId="{1D10F4B9-1BF1-1B45-84BE-8724360374F5}" type="presOf" srcId="{10C95BE0-FD64-BA4A-B66C-6FE4A0EA157A}" destId="{6B83A280-12AA-BD4C-8836-C75E38D1F488}" srcOrd="0" destOrd="0" presId="urn:microsoft.com/office/officeart/2016/7/layout/RepeatingBendingProcessNew"/>
    <dgm:cxn modelId="{E0B2CAC8-9CFE-134E-8E52-85450FF76C96}" type="presOf" srcId="{3AC1851A-6C7C-E44D-91A6-335DAC4CEFFA}" destId="{CAC73685-8432-064F-9164-3EFFFE137061}" srcOrd="1" destOrd="0" presId="urn:microsoft.com/office/officeart/2016/7/layout/RepeatingBendingProcessNew"/>
    <dgm:cxn modelId="{17BC12CB-1E95-4648-A20F-0B3AF8FDCDF4}" srcId="{61ECEDE8-930B-A945-A2AB-3BA1515936F6}" destId="{345CFFFD-0C0B-2A4B-B293-1ED0CFC1967E}" srcOrd="2" destOrd="0" parTransId="{3043E3AE-5380-A64F-8053-685A6F01BF63}" sibTransId="{65261B5F-B578-0246-BD0D-8A9E2AF32EF4}"/>
    <dgm:cxn modelId="{FD623ECE-F5DD-3B49-B8B9-C80A9D268C81}" type="presOf" srcId="{A8752BB6-5663-884E-88EC-67DBC31D374F}" destId="{532A63D3-3661-3141-8C0C-F27D55E0EBED}" srcOrd="0" destOrd="0" presId="urn:microsoft.com/office/officeart/2016/7/layout/RepeatingBendingProcessNew"/>
    <dgm:cxn modelId="{545720D3-E186-A741-AFED-A2AE5464347C}" type="presOf" srcId="{B55BACE3-AF37-7F46-9F5B-3BEFDEAEA9F9}" destId="{0BC1BBD6-2809-B049-B6D7-A303AD63D6BD}" srcOrd="0" destOrd="0" presId="urn:microsoft.com/office/officeart/2016/7/layout/RepeatingBendingProcessNew"/>
    <dgm:cxn modelId="{7C3EB1D3-01EB-1742-AC06-56E46015F960}" type="presOf" srcId="{58844CF7-3676-2F48-8497-9CCCF42225B6}" destId="{039CAB2C-D5DA-8848-9208-37B9A087B5B6}" srcOrd="0" destOrd="0" presId="urn:microsoft.com/office/officeart/2016/7/layout/RepeatingBendingProcessNew"/>
    <dgm:cxn modelId="{9FA0CAD7-E112-604C-AB54-A9C41D30035B}" type="presOf" srcId="{345CFFFD-0C0B-2A4B-B293-1ED0CFC1967E}" destId="{9C4FBF7D-3BC2-A14C-A4BA-225A84B60ABA}" srcOrd="0" destOrd="0" presId="urn:microsoft.com/office/officeart/2016/7/layout/RepeatingBendingProcessNew"/>
    <dgm:cxn modelId="{004758DC-49F8-9E4B-A4FD-E3A25C104073}" srcId="{61ECEDE8-930B-A945-A2AB-3BA1515936F6}" destId="{1CED1EC7-D9C0-8346-99A5-A0E924D6BDD6}" srcOrd="3" destOrd="0" parTransId="{72AAEACC-1412-D94A-8EB1-F37FF078FEB0}" sibTransId="{99C72002-7F52-4843-BDA1-995AD66B4CF6}"/>
    <dgm:cxn modelId="{B0224FED-340A-3B47-83E7-0B30B2405688}" srcId="{61ECEDE8-930B-A945-A2AB-3BA1515936F6}" destId="{9857D86F-B5FC-3049-AEBF-37178D75A2D3}" srcOrd="0" destOrd="0" parTransId="{A8F50667-4CEB-E94B-8F31-BC13D1465707}" sibTransId="{58844CF7-3676-2F48-8497-9CCCF42225B6}"/>
    <dgm:cxn modelId="{422A93F6-361C-6B4C-A574-8EE1E9B13CFB}" type="presOf" srcId="{9857D86F-B5FC-3049-AEBF-37178D75A2D3}" destId="{FEB8A19F-9EB2-FD41-9829-608CA4F49DCF}" srcOrd="0" destOrd="0" presId="urn:microsoft.com/office/officeart/2016/7/layout/RepeatingBendingProcessNew"/>
    <dgm:cxn modelId="{3147A2FB-DD15-BC45-B1C5-9A47EA41F584}" type="presOf" srcId="{4E4EE79F-C738-0B4E-8D96-45694DF97B41}" destId="{02305332-B3DA-5F4F-98F1-66AF5DAF4C49}" srcOrd="0" destOrd="0" presId="urn:microsoft.com/office/officeart/2016/7/layout/RepeatingBendingProcessNew"/>
    <dgm:cxn modelId="{FAF3AB44-B7B9-6748-8B98-D85D3CB7AA52}" type="presParOf" srcId="{35C34783-80F4-2F4B-8F6E-C558DDB87ECD}" destId="{FEB8A19F-9EB2-FD41-9829-608CA4F49DCF}" srcOrd="0" destOrd="0" presId="urn:microsoft.com/office/officeart/2016/7/layout/RepeatingBendingProcessNew"/>
    <dgm:cxn modelId="{E1EF105F-0917-0B42-8D93-544082222931}" type="presParOf" srcId="{35C34783-80F4-2F4B-8F6E-C558DDB87ECD}" destId="{039CAB2C-D5DA-8848-9208-37B9A087B5B6}" srcOrd="1" destOrd="0" presId="urn:microsoft.com/office/officeart/2016/7/layout/RepeatingBendingProcessNew"/>
    <dgm:cxn modelId="{DFF4B684-CD54-A743-85C4-A88C90531153}" type="presParOf" srcId="{039CAB2C-D5DA-8848-9208-37B9A087B5B6}" destId="{9D06FD4A-BF61-314D-BF3F-3A03B7A78E3D}" srcOrd="0" destOrd="0" presId="urn:microsoft.com/office/officeart/2016/7/layout/RepeatingBendingProcessNew"/>
    <dgm:cxn modelId="{E5CA4706-7FB1-F04F-A07B-922A0483AA29}" type="presParOf" srcId="{35C34783-80F4-2F4B-8F6E-C558DDB87ECD}" destId="{66109FC2-3819-4E43-B6B5-97E6992A5385}" srcOrd="2" destOrd="0" presId="urn:microsoft.com/office/officeart/2016/7/layout/RepeatingBendingProcessNew"/>
    <dgm:cxn modelId="{A52BE558-F881-434B-9E65-6F3ECD51333B}" type="presParOf" srcId="{35C34783-80F4-2F4B-8F6E-C558DDB87ECD}" destId="{6B83A280-12AA-BD4C-8836-C75E38D1F488}" srcOrd="3" destOrd="0" presId="urn:microsoft.com/office/officeart/2016/7/layout/RepeatingBendingProcessNew"/>
    <dgm:cxn modelId="{C112E97D-3CF8-3F44-88BE-F60E96FF3838}" type="presParOf" srcId="{6B83A280-12AA-BD4C-8836-C75E38D1F488}" destId="{28BAD099-2441-6E42-9674-7297D029E7B1}" srcOrd="0" destOrd="0" presId="urn:microsoft.com/office/officeart/2016/7/layout/RepeatingBendingProcessNew"/>
    <dgm:cxn modelId="{D689819C-2643-9B4D-BC69-828D04964E63}" type="presParOf" srcId="{35C34783-80F4-2F4B-8F6E-C558DDB87ECD}" destId="{9C4FBF7D-3BC2-A14C-A4BA-225A84B60ABA}" srcOrd="4" destOrd="0" presId="urn:microsoft.com/office/officeart/2016/7/layout/RepeatingBendingProcessNew"/>
    <dgm:cxn modelId="{5D22B910-6660-F24B-97A1-88D1951B41BF}" type="presParOf" srcId="{35C34783-80F4-2F4B-8F6E-C558DDB87ECD}" destId="{C6F72BBB-B3C6-9648-9134-953484D1CF78}" srcOrd="5" destOrd="0" presId="urn:microsoft.com/office/officeart/2016/7/layout/RepeatingBendingProcessNew"/>
    <dgm:cxn modelId="{7E29D21B-ECD2-3F46-9006-B7C626887C86}" type="presParOf" srcId="{C6F72BBB-B3C6-9648-9134-953484D1CF78}" destId="{0923EA00-A2FF-4446-A801-D6BDDA276A46}" srcOrd="0" destOrd="0" presId="urn:microsoft.com/office/officeart/2016/7/layout/RepeatingBendingProcessNew"/>
    <dgm:cxn modelId="{5F99BF84-088C-B546-ABF1-5E5DCE90E644}" type="presParOf" srcId="{35C34783-80F4-2F4B-8F6E-C558DDB87ECD}" destId="{098DD14C-5C3A-1447-87DE-66D5418E8331}" srcOrd="6" destOrd="0" presId="urn:microsoft.com/office/officeart/2016/7/layout/RepeatingBendingProcessNew"/>
    <dgm:cxn modelId="{28C5D1BF-8DD5-6643-9971-F5A9A1F9E2BF}" type="presParOf" srcId="{35C34783-80F4-2F4B-8F6E-C558DDB87ECD}" destId="{62E0591C-B776-9E4A-82E0-037E05073E59}" srcOrd="7" destOrd="0" presId="urn:microsoft.com/office/officeart/2016/7/layout/RepeatingBendingProcessNew"/>
    <dgm:cxn modelId="{84E738D5-A9FC-8841-B1B3-3942451537B7}" type="presParOf" srcId="{62E0591C-B776-9E4A-82E0-037E05073E59}" destId="{D9F755CC-E5BD-224C-B793-8F51610EABDB}" srcOrd="0" destOrd="0" presId="urn:microsoft.com/office/officeart/2016/7/layout/RepeatingBendingProcessNew"/>
    <dgm:cxn modelId="{B8FEBEED-C3EA-9444-8A1B-DB25B492CB44}" type="presParOf" srcId="{35C34783-80F4-2F4B-8F6E-C558DDB87ECD}" destId="{532A63D3-3661-3141-8C0C-F27D55E0EBED}" srcOrd="8" destOrd="0" presId="urn:microsoft.com/office/officeart/2016/7/layout/RepeatingBendingProcessNew"/>
    <dgm:cxn modelId="{CABBB1DD-BA57-6448-8B88-D87B222313A0}" type="presParOf" srcId="{35C34783-80F4-2F4B-8F6E-C558DDB87ECD}" destId="{0BC1BBD6-2809-B049-B6D7-A303AD63D6BD}" srcOrd="9" destOrd="0" presId="urn:microsoft.com/office/officeart/2016/7/layout/RepeatingBendingProcessNew"/>
    <dgm:cxn modelId="{5541D440-02A8-4A4B-8FEE-CBC2E36AEBBA}" type="presParOf" srcId="{0BC1BBD6-2809-B049-B6D7-A303AD63D6BD}" destId="{A4DAEF7A-746F-A04B-9B1C-7D727A62F878}" srcOrd="0" destOrd="0" presId="urn:microsoft.com/office/officeart/2016/7/layout/RepeatingBendingProcessNew"/>
    <dgm:cxn modelId="{72C3F94B-7C21-A845-80F9-3E6A530A991E}" type="presParOf" srcId="{35C34783-80F4-2F4B-8F6E-C558DDB87ECD}" destId="{D6358306-C798-004D-B25A-1E3FA29F4CB3}" srcOrd="10" destOrd="0" presId="urn:microsoft.com/office/officeart/2016/7/layout/RepeatingBendingProcessNew"/>
    <dgm:cxn modelId="{2468B10F-1C45-524A-ADBC-A11B7BA939AA}" type="presParOf" srcId="{35C34783-80F4-2F4B-8F6E-C558DDB87ECD}" destId="{DE5C439C-3FCC-9D45-8448-4F263F2CCF26}" srcOrd="11" destOrd="0" presId="urn:microsoft.com/office/officeart/2016/7/layout/RepeatingBendingProcessNew"/>
    <dgm:cxn modelId="{CE000EF4-F710-4F45-A18C-00735790D905}" type="presParOf" srcId="{DE5C439C-3FCC-9D45-8448-4F263F2CCF26}" destId="{1AFC9AF9-5145-ED46-BC25-FAA1C8C1DC04}" srcOrd="0" destOrd="0" presId="urn:microsoft.com/office/officeart/2016/7/layout/RepeatingBendingProcessNew"/>
    <dgm:cxn modelId="{E477F5E2-A5FE-0543-958D-641FE2410A3F}" type="presParOf" srcId="{35C34783-80F4-2F4B-8F6E-C558DDB87ECD}" destId="{C4FA9916-1CEB-B441-B057-9915B2EE853B}" srcOrd="12" destOrd="0" presId="urn:microsoft.com/office/officeart/2016/7/layout/RepeatingBendingProcessNew"/>
    <dgm:cxn modelId="{4859EBF9-5DB8-B14F-9290-40D4145CAAD8}" type="presParOf" srcId="{35C34783-80F4-2F4B-8F6E-C558DDB87ECD}" destId="{5029D11C-E6BD-C64E-A7EF-A69D6726566B}" srcOrd="13" destOrd="0" presId="urn:microsoft.com/office/officeart/2016/7/layout/RepeatingBendingProcessNew"/>
    <dgm:cxn modelId="{EFA4D140-0944-4240-A2F6-558296D47121}" type="presParOf" srcId="{5029D11C-E6BD-C64E-A7EF-A69D6726566B}" destId="{CAC73685-8432-064F-9164-3EFFFE137061}" srcOrd="0" destOrd="0" presId="urn:microsoft.com/office/officeart/2016/7/layout/RepeatingBendingProcessNew"/>
    <dgm:cxn modelId="{16EC3C70-E94B-804F-864E-0CED7CA16018}" type="presParOf" srcId="{35C34783-80F4-2F4B-8F6E-C558DDB87ECD}" destId="{02305332-B3DA-5F4F-98F1-66AF5DAF4C49}" srcOrd="14" destOrd="0" presId="urn:microsoft.com/office/officeart/2016/7/layout/RepeatingBendingProcessNew"/>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CAB2C-D5DA-8848-9208-37B9A087B5B6}">
      <dsp:nvSpPr>
        <dsp:cNvPr id="0" name=""/>
        <dsp:cNvSpPr/>
      </dsp:nvSpPr>
      <dsp:spPr>
        <a:xfrm>
          <a:off x="2747120" y="605412"/>
          <a:ext cx="462784" cy="91440"/>
        </a:xfrm>
        <a:custGeom>
          <a:avLst/>
          <a:gdLst/>
          <a:ahLst/>
          <a:cxnLst/>
          <a:rect l="0" t="0" r="0" b="0"/>
          <a:pathLst>
            <a:path>
              <a:moveTo>
                <a:pt x="0" y="45720"/>
              </a:moveTo>
              <a:lnTo>
                <a:pt x="462784"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648662"/>
        <a:ext cx="24669" cy="4938"/>
      </dsp:txXfrm>
    </dsp:sp>
    <dsp:sp modelId="{FEB8A19F-9EB2-FD41-9829-608CA4F49DCF}">
      <dsp:nvSpPr>
        <dsp:cNvPr id="0" name=""/>
        <dsp:cNvSpPr/>
      </dsp:nvSpPr>
      <dsp:spPr>
        <a:xfrm>
          <a:off x="603771" y="7587"/>
          <a:ext cx="2145148" cy="128708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Öğrenci YTÜ Erasmus+ Program Birimi sayfasından güncel süreç takvimini takip eder.</a:t>
          </a:r>
          <a:endParaRPr lang="tr-TR" sz="1400" kern="1200" dirty="0"/>
        </a:p>
      </dsp:txBody>
      <dsp:txXfrm>
        <a:off x="603771" y="7587"/>
        <a:ext cx="2145148" cy="1287089"/>
      </dsp:txXfrm>
    </dsp:sp>
    <dsp:sp modelId="{6B83A280-12AA-BD4C-8836-C75E38D1F488}">
      <dsp:nvSpPr>
        <dsp:cNvPr id="0" name=""/>
        <dsp:cNvSpPr/>
      </dsp:nvSpPr>
      <dsp:spPr>
        <a:xfrm>
          <a:off x="1676346" y="1292876"/>
          <a:ext cx="2638532" cy="462784"/>
        </a:xfrm>
        <a:custGeom>
          <a:avLst/>
          <a:gdLst/>
          <a:ahLst/>
          <a:cxnLst/>
          <a:rect l="0" t="0" r="0" b="0"/>
          <a:pathLst>
            <a:path>
              <a:moveTo>
                <a:pt x="2638532" y="0"/>
              </a:moveTo>
              <a:lnTo>
                <a:pt x="2638532" y="248492"/>
              </a:lnTo>
              <a:lnTo>
                <a:pt x="0" y="248492"/>
              </a:lnTo>
              <a:lnTo>
                <a:pt x="0" y="462784"/>
              </a:lnTo>
            </a:path>
          </a:pathLst>
        </a:custGeom>
        <a:noFill/>
        <a:ln w="12700" cap="flat" cmpd="sng" algn="ctr">
          <a:solidFill>
            <a:schemeClr val="accent5">
              <a:hueOff val="-2025358"/>
              <a:satOff val="-138"/>
              <a:lumOff val="3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28505" y="1521799"/>
        <a:ext cx="134213" cy="4938"/>
      </dsp:txXfrm>
    </dsp:sp>
    <dsp:sp modelId="{66109FC2-3819-4E43-B6B5-97E6992A5385}">
      <dsp:nvSpPr>
        <dsp:cNvPr id="0" name=""/>
        <dsp:cNvSpPr/>
      </dsp:nvSpPr>
      <dsp:spPr>
        <a:xfrm>
          <a:off x="3242304" y="7587"/>
          <a:ext cx="2145148" cy="1287089"/>
        </a:xfrm>
        <a:prstGeom prst="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Ön başvurusunu yaparak ve dil sınavına katılarak gerekli talimatları yerine getirir.</a:t>
          </a:r>
          <a:endParaRPr lang="tr-TR" sz="1400" kern="1200" dirty="0"/>
        </a:p>
      </dsp:txBody>
      <dsp:txXfrm>
        <a:off x="3242304" y="7587"/>
        <a:ext cx="2145148" cy="1287089"/>
      </dsp:txXfrm>
    </dsp:sp>
    <dsp:sp modelId="{C6F72BBB-B3C6-9648-9134-953484D1CF78}">
      <dsp:nvSpPr>
        <dsp:cNvPr id="0" name=""/>
        <dsp:cNvSpPr/>
      </dsp:nvSpPr>
      <dsp:spPr>
        <a:xfrm>
          <a:off x="2747120" y="2385885"/>
          <a:ext cx="462784" cy="91440"/>
        </a:xfrm>
        <a:custGeom>
          <a:avLst/>
          <a:gdLst/>
          <a:ahLst/>
          <a:cxnLst/>
          <a:rect l="0" t="0" r="0" b="0"/>
          <a:pathLst>
            <a:path>
              <a:moveTo>
                <a:pt x="0" y="45720"/>
              </a:moveTo>
              <a:lnTo>
                <a:pt x="462784" y="45720"/>
              </a:lnTo>
            </a:path>
          </a:pathLst>
        </a:custGeom>
        <a:noFill/>
        <a:ln w="12700" cap="flat" cmpd="sng" algn="ctr">
          <a:solidFill>
            <a:schemeClr val="accent5">
              <a:hueOff val="-4050717"/>
              <a:satOff val="-27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2429136"/>
        <a:ext cx="24669" cy="4938"/>
      </dsp:txXfrm>
    </dsp:sp>
    <dsp:sp modelId="{9C4FBF7D-3BC2-A14C-A4BA-225A84B60ABA}">
      <dsp:nvSpPr>
        <dsp:cNvPr id="0" name=""/>
        <dsp:cNvSpPr/>
      </dsp:nvSpPr>
      <dsp:spPr>
        <a:xfrm>
          <a:off x="603771" y="1788061"/>
          <a:ext cx="2145148" cy="1287089"/>
        </a:xfrm>
        <a:prstGeom prst="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Değerlendirme sonucu bölümün anlaşmalı olduğu okullara göre tercih listesini yapar.</a:t>
          </a:r>
          <a:endParaRPr lang="tr-TR" sz="1400" kern="1200" dirty="0"/>
        </a:p>
      </dsp:txBody>
      <dsp:txXfrm>
        <a:off x="603771" y="1788061"/>
        <a:ext cx="2145148" cy="1287089"/>
      </dsp:txXfrm>
    </dsp:sp>
    <dsp:sp modelId="{62E0591C-B776-9E4A-82E0-037E05073E59}">
      <dsp:nvSpPr>
        <dsp:cNvPr id="0" name=""/>
        <dsp:cNvSpPr/>
      </dsp:nvSpPr>
      <dsp:spPr>
        <a:xfrm>
          <a:off x="1676346" y="3073350"/>
          <a:ext cx="2638532" cy="462784"/>
        </a:xfrm>
        <a:custGeom>
          <a:avLst/>
          <a:gdLst/>
          <a:ahLst/>
          <a:cxnLst/>
          <a:rect l="0" t="0" r="0" b="0"/>
          <a:pathLst>
            <a:path>
              <a:moveTo>
                <a:pt x="2638532" y="0"/>
              </a:moveTo>
              <a:lnTo>
                <a:pt x="2638532" y="248492"/>
              </a:lnTo>
              <a:lnTo>
                <a:pt x="0" y="248492"/>
              </a:lnTo>
              <a:lnTo>
                <a:pt x="0" y="462784"/>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28505" y="3302273"/>
        <a:ext cx="134213" cy="4938"/>
      </dsp:txXfrm>
    </dsp:sp>
    <dsp:sp modelId="{098DD14C-5C3A-1447-87DE-66D5418E8331}">
      <dsp:nvSpPr>
        <dsp:cNvPr id="0" name=""/>
        <dsp:cNvSpPr/>
      </dsp:nvSpPr>
      <dsp:spPr>
        <a:xfrm>
          <a:off x="3242304" y="1788061"/>
          <a:ext cx="2145148" cy="1287089"/>
        </a:xfrm>
        <a:prstGeom prst="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Başarı puanına göre sıralama ve yerleştirme bölüm erasmus+ koordinatörlüğü tarafından yapılır.</a:t>
          </a:r>
          <a:endParaRPr lang="tr-TR" sz="1400" kern="1200" dirty="0"/>
        </a:p>
      </dsp:txBody>
      <dsp:txXfrm>
        <a:off x="3242304" y="1788061"/>
        <a:ext cx="2145148" cy="1287089"/>
      </dsp:txXfrm>
    </dsp:sp>
    <dsp:sp modelId="{0BC1BBD6-2809-B049-B6D7-A303AD63D6BD}">
      <dsp:nvSpPr>
        <dsp:cNvPr id="0" name=""/>
        <dsp:cNvSpPr/>
      </dsp:nvSpPr>
      <dsp:spPr>
        <a:xfrm>
          <a:off x="2747120" y="4166359"/>
          <a:ext cx="462784" cy="91440"/>
        </a:xfrm>
        <a:custGeom>
          <a:avLst/>
          <a:gdLst/>
          <a:ahLst/>
          <a:cxnLst/>
          <a:rect l="0" t="0" r="0" b="0"/>
          <a:pathLst>
            <a:path>
              <a:moveTo>
                <a:pt x="0" y="45720"/>
              </a:moveTo>
              <a:lnTo>
                <a:pt x="462784" y="45720"/>
              </a:lnTo>
            </a:path>
          </a:pathLst>
        </a:custGeom>
        <a:noFill/>
        <a:ln w="12700" cap="flat" cmpd="sng" algn="ctr">
          <a:solidFill>
            <a:schemeClr val="accent5">
              <a:hueOff val="-8101434"/>
              <a:satOff val="-551"/>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4209609"/>
        <a:ext cx="24669" cy="4938"/>
      </dsp:txXfrm>
    </dsp:sp>
    <dsp:sp modelId="{532A63D3-3661-3141-8C0C-F27D55E0EBED}">
      <dsp:nvSpPr>
        <dsp:cNvPr id="0" name=""/>
        <dsp:cNvSpPr/>
      </dsp:nvSpPr>
      <dsp:spPr>
        <a:xfrm>
          <a:off x="603771" y="3568534"/>
          <a:ext cx="2145148" cy="1287089"/>
        </a:xfrm>
        <a:prstGeom prst="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Yerleştirilen okul ve döneme göre öğrenci bölüm koordinatörlüğü tarafından nomine edilir.</a:t>
          </a:r>
          <a:endParaRPr lang="tr-TR" sz="1400" kern="1200" dirty="0"/>
        </a:p>
      </dsp:txBody>
      <dsp:txXfrm>
        <a:off x="603771" y="3568534"/>
        <a:ext cx="2145148" cy="1287089"/>
      </dsp:txXfrm>
    </dsp:sp>
    <dsp:sp modelId="{DE5C439C-3FCC-9D45-8448-4F263F2CCF26}">
      <dsp:nvSpPr>
        <dsp:cNvPr id="0" name=""/>
        <dsp:cNvSpPr/>
      </dsp:nvSpPr>
      <dsp:spPr>
        <a:xfrm>
          <a:off x="1676346" y="4853823"/>
          <a:ext cx="2638532" cy="462784"/>
        </a:xfrm>
        <a:custGeom>
          <a:avLst/>
          <a:gdLst/>
          <a:ahLst/>
          <a:cxnLst/>
          <a:rect l="0" t="0" r="0" b="0"/>
          <a:pathLst>
            <a:path>
              <a:moveTo>
                <a:pt x="2638532" y="0"/>
              </a:moveTo>
              <a:lnTo>
                <a:pt x="2638532" y="248492"/>
              </a:lnTo>
              <a:lnTo>
                <a:pt x="0" y="248492"/>
              </a:lnTo>
              <a:lnTo>
                <a:pt x="0" y="462784"/>
              </a:lnTo>
            </a:path>
          </a:pathLst>
        </a:custGeom>
        <a:noFill/>
        <a:ln w="12700" cap="flat" cmpd="sng" algn="ctr">
          <a:solidFill>
            <a:schemeClr val="accent5">
              <a:hueOff val="-10126791"/>
              <a:satOff val="-688"/>
              <a:lumOff val="163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28505" y="5082746"/>
        <a:ext cx="134213" cy="4938"/>
      </dsp:txXfrm>
    </dsp:sp>
    <dsp:sp modelId="{D6358306-C798-004D-B25A-1E3FA29F4CB3}">
      <dsp:nvSpPr>
        <dsp:cNvPr id="0" name=""/>
        <dsp:cNvSpPr/>
      </dsp:nvSpPr>
      <dsp:spPr>
        <a:xfrm>
          <a:off x="3242304" y="3568534"/>
          <a:ext cx="2145148" cy="1287089"/>
        </a:xfrm>
        <a:prstGeom prst="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Nominasyon işleminden sonra öğrenci "Learning Agreement (LA)" belgesini koordinatörlüğe danışarak hazırlar.</a:t>
          </a:r>
          <a:endParaRPr lang="tr-TR" sz="1400" kern="1200" dirty="0"/>
        </a:p>
      </dsp:txBody>
      <dsp:txXfrm>
        <a:off x="3242304" y="3568534"/>
        <a:ext cx="2145148" cy="1287089"/>
      </dsp:txXfrm>
    </dsp:sp>
    <dsp:sp modelId="{5029D11C-E6BD-C64E-A7EF-A69D6726566B}">
      <dsp:nvSpPr>
        <dsp:cNvPr id="0" name=""/>
        <dsp:cNvSpPr/>
      </dsp:nvSpPr>
      <dsp:spPr>
        <a:xfrm>
          <a:off x="2747120" y="5946832"/>
          <a:ext cx="462784" cy="91440"/>
        </a:xfrm>
        <a:custGeom>
          <a:avLst/>
          <a:gdLst/>
          <a:ahLst/>
          <a:cxnLst/>
          <a:rect l="0" t="0" r="0" b="0"/>
          <a:pathLst>
            <a:path>
              <a:moveTo>
                <a:pt x="0" y="45720"/>
              </a:moveTo>
              <a:lnTo>
                <a:pt x="462784"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5990083"/>
        <a:ext cx="24669" cy="4938"/>
      </dsp:txXfrm>
    </dsp:sp>
    <dsp:sp modelId="{C4FA9916-1CEB-B441-B057-9915B2EE853B}">
      <dsp:nvSpPr>
        <dsp:cNvPr id="0" name=""/>
        <dsp:cNvSpPr/>
      </dsp:nvSpPr>
      <dsp:spPr>
        <a:xfrm>
          <a:off x="603771" y="5349008"/>
          <a:ext cx="2145148" cy="1287089"/>
        </a:xfrm>
        <a:prstGeom prst="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Karşı kurum tarafından onay gelir.</a:t>
          </a:r>
          <a:endParaRPr lang="tr-TR" sz="1400" kern="1200" dirty="0"/>
        </a:p>
      </dsp:txBody>
      <dsp:txXfrm>
        <a:off x="603771" y="5349008"/>
        <a:ext cx="2145148" cy="1287089"/>
      </dsp:txXfrm>
    </dsp:sp>
    <dsp:sp modelId="{02305332-B3DA-5F4F-98F1-66AF5DAF4C49}">
      <dsp:nvSpPr>
        <dsp:cNvPr id="0" name=""/>
        <dsp:cNvSpPr/>
      </dsp:nvSpPr>
      <dsp:spPr>
        <a:xfrm>
          <a:off x="3242304" y="5349008"/>
          <a:ext cx="2145148" cy="1287089"/>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Kabul belgesi gelen öğrenci YTÜ Erasmus+ Program Birimi sayfasındaki gerekli evrakları hazırlayarak faaliyetini gerçekleştirir. </a:t>
          </a:r>
          <a:endParaRPr lang="tr-TR" sz="1400" kern="1200" dirty="0"/>
        </a:p>
      </dsp:txBody>
      <dsp:txXfrm>
        <a:off x="3242304" y="5349008"/>
        <a:ext cx="2145148" cy="12870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3A6CDA-8372-2752-1052-A5A4CD574F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7B1312A-EAE6-95C1-E030-1251C93B1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9FA1418-E86A-82B8-3492-AB054200F2B0}"/>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5" name="Alt Bilgi Yer Tutucusu 4">
            <a:extLst>
              <a:ext uri="{FF2B5EF4-FFF2-40B4-BE49-F238E27FC236}">
                <a16:creationId xmlns:a16="http://schemas.microsoft.com/office/drawing/2014/main" id="{F7BB0DA4-28AF-81F9-54C4-740B7F4043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8AC75C-8B57-E99B-3C10-3F1A024525B0}"/>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7151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6C5AD9-E996-A183-59B1-004B573E286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29D62B1-E57E-89DE-06D4-A378E50D82C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2C59EED-C3C0-AA8A-6766-D03AC6A834D7}"/>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5" name="Alt Bilgi Yer Tutucusu 4">
            <a:extLst>
              <a:ext uri="{FF2B5EF4-FFF2-40B4-BE49-F238E27FC236}">
                <a16:creationId xmlns:a16="http://schemas.microsoft.com/office/drawing/2014/main" id="{31A083D7-D52C-9A4B-4226-81348DEB28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BA9CF0-3C6A-A446-F082-172CBE88A4B0}"/>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27476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45BE091-9D42-887A-275E-4A80CDAB887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709D4D2-1B99-B488-9989-D78F888E446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4B0358-CCF4-1889-B2B5-6E82FD0A4E74}"/>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5" name="Alt Bilgi Yer Tutucusu 4">
            <a:extLst>
              <a:ext uri="{FF2B5EF4-FFF2-40B4-BE49-F238E27FC236}">
                <a16:creationId xmlns:a16="http://schemas.microsoft.com/office/drawing/2014/main" id="{D387E898-6D16-7098-D56C-1E059DB03D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21E436-9599-1520-4748-114F92C0E367}"/>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72338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FD0DBE-0CBF-FBE5-C9CF-F9940AC4D18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C9AA369-924F-CE80-FDD6-E7FC977B2E9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1E4A64-F79B-F2F1-6F14-C466E112E3C1}"/>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5" name="Alt Bilgi Yer Tutucusu 4">
            <a:extLst>
              <a:ext uri="{FF2B5EF4-FFF2-40B4-BE49-F238E27FC236}">
                <a16:creationId xmlns:a16="http://schemas.microsoft.com/office/drawing/2014/main" id="{F2A007D0-CD05-1596-90DB-F90FE029D0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11ED7E-B786-CDCC-90F5-FE8AB4D4C9DB}"/>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65216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7669A-D050-4349-CEE5-227B3746363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D6D4098-FFC0-F60A-5B17-F667B1A3C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445D545-292E-879C-1D21-2C6D10D088F2}"/>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5" name="Alt Bilgi Yer Tutucusu 4">
            <a:extLst>
              <a:ext uri="{FF2B5EF4-FFF2-40B4-BE49-F238E27FC236}">
                <a16:creationId xmlns:a16="http://schemas.microsoft.com/office/drawing/2014/main" id="{B8AF8C34-BB4A-CF47-4788-CCA48853F6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9782E7-F714-7A52-DA62-7E17DDB003AA}"/>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9492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6E7A9C-3205-1635-658F-BB39500EA9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AC7E91-4DA1-0A53-9040-DE2BAD0F92C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E8A542B-CD97-75B5-10F2-C01E2505124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9C2124A-AA86-3942-F98E-A383E3390BEC}"/>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6" name="Alt Bilgi Yer Tutucusu 5">
            <a:extLst>
              <a:ext uri="{FF2B5EF4-FFF2-40B4-BE49-F238E27FC236}">
                <a16:creationId xmlns:a16="http://schemas.microsoft.com/office/drawing/2014/main" id="{FB23A3AA-FB8F-03F1-CE3F-9FCC4C7658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2B7E23-2BBF-4AB9-F757-C79E96DA67D8}"/>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70173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214DA2-5301-0F60-690F-E82A28E3B3D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A5FB82-B37A-681D-B290-AF9C2F9FA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20D777F-FD43-0840-0C5A-714A814AF71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4948836-0E7B-A875-ECD6-D30B97FAC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420CCC7-CF70-903C-CDCE-8D9A2ADA63E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14992C3-4DA8-1587-3796-E0B91BFFF707}"/>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8" name="Alt Bilgi Yer Tutucusu 7">
            <a:extLst>
              <a:ext uri="{FF2B5EF4-FFF2-40B4-BE49-F238E27FC236}">
                <a16:creationId xmlns:a16="http://schemas.microsoft.com/office/drawing/2014/main" id="{05F2C18C-2360-A768-714A-D62619DA937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8178C30-011C-E952-9472-745B30D46AD1}"/>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102939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6D7D8F-A9EA-4D47-78D0-930427D1C8E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BA5CCAC-3C90-215C-8807-44AAAF62C98C}"/>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4" name="Alt Bilgi Yer Tutucusu 3">
            <a:extLst>
              <a:ext uri="{FF2B5EF4-FFF2-40B4-BE49-F238E27FC236}">
                <a16:creationId xmlns:a16="http://schemas.microsoft.com/office/drawing/2014/main" id="{B5D9BC93-5E81-BF5C-E89E-253BD686ACB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D3CDF58-4500-7163-FE1D-F2FEFCD94412}"/>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281166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475AB97-18B9-765F-0EEA-965ABEB4C5C6}"/>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3" name="Alt Bilgi Yer Tutucusu 2">
            <a:extLst>
              <a:ext uri="{FF2B5EF4-FFF2-40B4-BE49-F238E27FC236}">
                <a16:creationId xmlns:a16="http://schemas.microsoft.com/office/drawing/2014/main" id="{480E7E3D-0543-838E-9B5B-8499057BA64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975CA9D-C24B-42CE-6DD4-7DB7B74A1638}"/>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133442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8A228-2964-E083-80A7-E65325CD46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8002779-9807-B9D6-FDE9-6C9390A7B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33F93C9-7490-6807-F479-022A72A90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A6EC2E3-C34E-1697-B364-C806DC385047}"/>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6" name="Alt Bilgi Yer Tutucusu 5">
            <a:extLst>
              <a:ext uri="{FF2B5EF4-FFF2-40B4-BE49-F238E27FC236}">
                <a16:creationId xmlns:a16="http://schemas.microsoft.com/office/drawing/2014/main" id="{F062013C-EFDB-82B2-CA13-462CFF688F8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C787125-B794-1978-4DCD-C3CED962C7CE}"/>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218234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2E271-39FF-D528-7426-EE454D1805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E368252-EBEC-351E-AE11-22E8FC0E7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073B982-770F-3EE8-ED05-A8AC20F4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6C60815-875A-5E67-2ABD-214FC4074588}"/>
              </a:ext>
            </a:extLst>
          </p:cNvPr>
          <p:cNvSpPr>
            <a:spLocks noGrp="1"/>
          </p:cNvSpPr>
          <p:nvPr>
            <p:ph type="dt" sz="half" idx="10"/>
          </p:nvPr>
        </p:nvSpPr>
        <p:spPr/>
        <p:txBody>
          <a:bodyPr/>
          <a:lstStyle/>
          <a:p>
            <a:fld id="{5B21869D-EE60-8F42-B48D-9D2F8D4905F0}" type="datetimeFigureOut">
              <a:rPr lang="tr-TR" smtClean="0"/>
              <a:t>10.03.2025</a:t>
            </a:fld>
            <a:endParaRPr lang="tr-TR"/>
          </a:p>
        </p:txBody>
      </p:sp>
      <p:sp>
        <p:nvSpPr>
          <p:cNvPr id="6" name="Alt Bilgi Yer Tutucusu 5">
            <a:extLst>
              <a:ext uri="{FF2B5EF4-FFF2-40B4-BE49-F238E27FC236}">
                <a16:creationId xmlns:a16="http://schemas.microsoft.com/office/drawing/2014/main" id="{558FED43-1955-37EE-12DC-FA15BDC0E7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6D14F7-FFC4-8527-2CAF-21CB0A7973CF}"/>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128478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9AD94DB-A420-7427-FFC4-B245D1B4F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2F5810F-A8D0-D357-35C7-32C90B1B4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324C716-0573-1B74-F47F-41E29E5D6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21869D-EE60-8F42-B48D-9D2F8D4905F0}" type="datetimeFigureOut">
              <a:rPr lang="tr-TR" smtClean="0"/>
              <a:t>10.03.2025</a:t>
            </a:fld>
            <a:endParaRPr lang="tr-TR"/>
          </a:p>
        </p:txBody>
      </p:sp>
      <p:sp>
        <p:nvSpPr>
          <p:cNvPr id="5" name="Alt Bilgi Yer Tutucusu 4">
            <a:extLst>
              <a:ext uri="{FF2B5EF4-FFF2-40B4-BE49-F238E27FC236}">
                <a16:creationId xmlns:a16="http://schemas.microsoft.com/office/drawing/2014/main" id="{9D365496-7547-020E-DC6A-4606B15E1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DC172EB-6285-CA50-EA20-2965ED6E7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1FF484-D30A-B54D-8D69-D584410E9FA4}" type="slidenum">
              <a:rPr lang="tr-TR" smtClean="0"/>
              <a:t>‹#›</a:t>
            </a:fld>
            <a:endParaRPr lang="tr-TR"/>
          </a:p>
        </p:txBody>
      </p:sp>
    </p:spTree>
    <p:extLst>
      <p:ext uri="{BB962C8B-B14F-4D97-AF65-F5344CB8AC3E}">
        <p14:creationId xmlns:p14="http://schemas.microsoft.com/office/powerpoint/2010/main" val="136713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6" name="Rectangle 6167">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77" name="Group 616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6171" name="Straight Connector 617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78" name="Rectangle 617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9" name="Rectangle 617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rasmus+ Mobility—Second Call for Application: Apply for Erasmus Now">
            <a:extLst>
              <a:ext uri="{FF2B5EF4-FFF2-40B4-BE49-F238E27FC236}">
                <a16:creationId xmlns:a16="http://schemas.microsoft.com/office/drawing/2014/main" id="{647E8D72-A6B4-A0D6-51B0-5596F488B1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85" r="21667" b="1"/>
          <a:stretch/>
        </p:blipFill>
        <p:spPr bwMode="auto">
          <a:xfrm>
            <a:off x="942597" y="556118"/>
            <a:ext cx="5608830" cy="563270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7E0CB25-9915-11B7-79A9-A8026AF2D8FE}"/>
              </a:ext>
            </a:extLst>
          </p:cNvPr>
          <p:cNvSpPr txBox="1"/>
          <p:nvPr/>
        </p:nvSpPr>
        <p:spPr>
          <a:xfrm>
            <a:off x="7059376" y="1136931"/>
            <a:ext cx="4803440" cy="2246769"/>
          </a:xfrm>
          <a:prstGeom prst="rect">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800" spc="-35" dirty="0">
                <a:latin typeface="Bradley Hand" pitchFamily="2" charset="0"/>
              </a:rPr>
              <a:t>YTÜ </a:t>
            </a:r>
          </a:p>
          <a:p>
            <a:pPr algn="ctr"/>
            <a:r>
              <a:rPr lang="tr-TR" sz="2800" spc="-35" dirty="0">
                <a:latin typeface="Bradley Hand" pitchFamily="2" charset="0"/>
              </a:rPr>
              <a:t>BİYOMÜHENDİSLİK BÖLÜMÜ </a:t>
            </a:r>
          </a:p>
          <a:p>
            <a:pPr algn="ctr"/>
            <a:r>
              <a:rPr lang="tr-TR" sz="2800" spc="-35" dirty="0">
                <a:latin typeface="Bradley Hand" pitchFamily="2" charset="0"/>
              </a:rPr>
              <a:t>ERASMUS+ ÖĞRENİM HAREKETLİLİĞİ</a:t>
            </a:r>
            <a:endParaRPr lang="tr-TR" sz="2800" dirty="0"/>
          </a:p>
        </p:txBody>
      </p:sp>
      <p:sp>
        <p:nvSpPr>
          <p:cNvPr id="5" name="object 22">
            <a:extLst>
              <a:ext uri="{FF2B5EF4-FFF2-40B4-BE49-F238E27FC236}">
                <a16:creationId xmlns:a16="http://schemas.microsoft.com/office/drawing/2014/main" id="{C0887CB0-8C21-C65A-9062-0BB1893828CA}"/>
              </a:ext>
            </a:extLst>
          </p:cNvPr>
          <p:cNvSpPr txBox="1"/>
          <p:nvPr/>
        </p:nvSpPr>
        <p:spPr>
          <a:xfrm>
            <a:off x="7259795" y="3954765"/>
            <a:ext cx="4477810" cy="1269578"/>
          </a:xfrm>
          <a:prstGeom prst="rect">
            <a:avLst/>
          </a:prstGeom>
        </p:spPr>
        <p:txBody>
          <a:bodyPr vert="horz" wrap="square" lIns="0" tIns="12700" rIns="0" bIns="0" rtlCol="0">
            <a:spAutoFit/>
          </a:bodyPr>
          <a:lstStyle/>
          <a:p>
            <a:pPr marL="12700" marR="5080" algn="ctr">
              <a:spcBef>
                <a:spcPts val="100"/>
              </a:spcBef>
            </a:pPr>
            <a:r>
              <a:rPr lang="tr-TR" sz="2000" spc="-15" dirty="0">
                <a:latin typeface="Bradley Hand" pitchFamily="2" charset="0"/>
                <a:cs typeface="Calibri"/>
              </a:rPr>
              <a:t>Koordinatör:</a:t>
            </a:r>
            <a:r>
              <a:rPr lang="tr-TR" sz="2000" spc="10" dirty="0">
                <a:latin typeface="Bradley Hand" pitchFamily="2" charset="0"/>
                <a:cs typeface="Calibri"/>
              </a:rPr>
              <a:t> </a:t>
            </a:r>
            <a:r>
              <a:rPr lang="tr-TR" sz="2000" spc="-65" dirty="0">
                <a:latin typeface="Bradley Hand" pitchFamily="2" charset="0"/>
                <a:cs typeface="Calibri"/>
              </a:rPr>
              <a:t>Dr. </a:t>
            </a:r>
            <a:r>
              <a:rPr lang="tr-TR" sz="2000" spc="-65" dirty="0" err="1">
                <a:latin typeface="Bradley Hand" pitchFamily="2" charset="0"/>
                <a:cs typeface="Calibri"/>
              </a:rPr>
              <a:t>Öğr</a:t>
            </a:r>
            <a:r>
              <a:rPr lang="tr-TR" sz="2000" spc="-65" dirty="0">
                <a:latin typeface="Bradley Hand" pitchFamily="2" charset="0"/>
                <a:cs typeface="Calibri"/>
              </a:rPr>
              <a:t>. Üyesi Benan İnan</a:t>
            </a:r>
            <a:endParaRPr lang="tr-TR" sz="2000" spc="-15" dirty="0">
              <a:latin typeface="Bradley Hand" pitchFamily="2" charset="0"/>
              <a:cs typeface="Calibri"/>
            </a:endParaRPr>
          </a:p>
          <a:p>
            <a:pPr marL="12700" marR="5080" algn="ctr">
              <a:spcBef>
                <a:spcPts val="100"/>
              </a:spcBef>
            </a:pPr>
            <a:r>
              <a:rPr lang="sv-SE" sz="2000" spc="-10" dirty="0">
                <a:latin typeface="Bradley Hand" pitchFamily="2" charset="0"/>
                <a:cs typeface="Calibri"/>
              </a:rPr>
              <a:t>Arş.</a:t>
            </a:r>
            <a:r>
              <a:rPr lang="sv-SE" sz="2000" spc="-30" dirty="0">
                <a:latin typeface="Bradley Hand" pitchFamily="2" charset="0"/>
                <a:cs typeface="Calibri"/>
              </a:rPr>
              <a:t> </a:t>
            </a:r>
            <a:r>
              <a:rPr lang="sv-SE" sz="2000" spc="-55" dirty="0">
                <a:latin typeface="Bradley Hand" pitchFamily="2" charset="0"/>
                <a:cs typeface="Calibri"/>
              </a:rPr>
              <a:t>Gör.</a:t>
            </a:r>
            <a:r>
              <a:rPr lang="sv-SE" sz="2000" spc="-10" dirty="0">
                <a:latin typeface="Bradley Hand" pitchFamily="2" charset="0"/>
                <a:cs typeface="Calibri"/>
              </a:rPr>
              <a:t> </a:t>
            </a:r>
            <a:r>
              <a:rPr lang="sv-SE" sz="2000" spc="-5" dirty="0">
                <a:latin typeface="Bradley Hand" pitchFamily="2" charset="0"/>
                <a:cs typeface="Calibri"/>
              </a:rPr>
              <a:t>Ayça Aslan Aras</a:t>
            </a:r>
          </a:p>
          <a:p>
            <a:pPr marL="12700" marR="5080" algn="ctr">
              <a:lnSpc>
                <a:spcPct val="100000"/>
              </a:lnSpc>
              <a:spcBef>
                <a:spcPts val="100"/>
              </a:spcBef>
            </a:pPr>
            <a:r>
              <a:rPr sz="2000" spc="-10" dirty="0" err="1">
                <a:latin typeface="Bradley Hand" pitchFamily="2" charset="0"/>
                <a:cs typeface="Calibri"/>
              </a:rPr>
              <a:t>Arş</a:t>
            </a:r>
            <a:r>
              <a:rPr sz="2000" spc="-10" dirty="0">
                <a:latin typeface="Bradley Hand" pitchFamily="2" charset="0"/>
                <a:cs typeface="Calibri"/>
              </a:rPr>
              <a:t>.</a:t>
            </a:r>
            <a:r>
              <a:rPr sz="2000" spc="-25" dirty="0">
                <a:latin typeface="Bradley Hand" pitchFamily="2" charset="0"/>
                <a:cs typeface="Calibri"/>
              </a:rPr>
              <a:t> </a:t>
            </a:r>
            <a:r>
              <a:rPr sz="2000" spc="-55" dirty="0">
                <a:latin typeface="Bradley Hand" pitchFamily="2" charset="0"/>
                <a:cs typeface="Calibri"/>
              </a:rPr>
              <a:t>Gör.</a:t>
            </a:r>
            <a:r>
              <a:rPr sz="2000" dirty="0">
                <a:latin typeface="Bradley Hand" pitchFamily="2" charset="0"/>
                <a:cs typeface="Calibri"/>
              </a:rPr>
              <a:t> </a:t>
            </a:r>
            <a:r>
              <a:rPr lang="tr-TR" sz="2000" spc="-5" dirty="0">
                <a:latin typeface="Bradley Hand" pitchFamily="2" charset="0"/>
                <a:cs typeface="Calibri"/>
              </a:rPr>
              <a:t>Gülcan Ayşin Karaca</a:t>
            </a:r>
            <a:endParaRPr sz="2000" dirty="0">
              <a:latin typeface="Bradley Hand" pitchFamily="2" charset="0"/>
              <a:cs typeface="Calibri"/>
            </a:endParaRPr>
          </a:p>
          <a:p>
            <a:pPr marL="727075" marR="717550" indent="-635" algn="ctr">
              <a:lnSpc>
                <a:spcPct val="100000"/>
              </a:lnSpc>
            </a:pPr>
            <a:r>
              <a:rPr sz="2000" spc="-10" dirty="0" err="1">
                <a:latin typeface="Bradley Hand" pitchFamily="2" charset="0"/>
                <a:cs typeface="Calibri"/>
              </a:rPr>
              <a:t>Arş</a:t>
            </a:r>
            <a:r>
              <a:rPr sz="2000" spc="-10" dirty="0">
                <a:latin typeface="Bradley Hand" pitchFamily="2" charset="0"/>
                <a:cs typeface="Calibri"/>
              </a:rPr>
              <a:t>.</a:t>
            </a:r>
            <a:r>
              <a:rPr sz="2000" spc="-35" dirty="0">
                <a:latin typeface="Bradley Hand" pitchFamily="2" charset="0"/>
                <a:cs typeface="Calibri"/>
              </a:rPr>
              <a:t> </a:t>
            </a:r>
            <a:r>
              <a:rPr sz="2000" spc="-55" dirty="0" err="1">
                <a:latin typeface="Bradley Hand" pitchFamily="2" charset="0"/>
                <a:cs typeface="Calibri"/>
              </a:rPr>
              <a:t>Gör</a:t>
            </a:r>
            <a:r>
              <a:rPr sz="2000" spc="-55" dirty="0">
                <a:latin typeface="Bradley Hand" pitchFamily="2" charset="0"/>
                <a:cs typeface="Calibri"/>
              </a:rPr>
              <a:t>.</a:t>
            </a:r>
            <a:r>
              <a:rPr sz="2000" spc="-15" dirty="0">
                <a:latin typeface="Bradley Hand" pitchFamily="2" charset="0"/>
                <a:cs typeface="Calibri"/>
              </a:rPr>
              <a:t> </a:t>
            </a:r>
            <a:r>
              <a:rPr lang="tr-TR" sz="2000" spc="-5" dirty="0" err="1">
                <a:latin typeface="Bradley Hand" pitchFamily="2" charset="0"/>
                <a:cs typeface="Calibri"/>
              </a:rPr>
              <a:t>Nurseda</a:t>
            </a:r>
            <a:r>
              <a:rPr lang="tr-TR" sz="2000" spc="-5" dirty="0">
                <a:latin typeface="Bradley Hand" pitchFamily="2" charset="0"/>
                <a:cs typeface="Calibri"/>
              </a:rPr>
              <a:t> </a:t>
            </a:r>
            <a:r>
              <a:rPr lang="tr-TR" sz="2000" spc="-5" dirty="0" err="1">
                <a:latin typeface="Bradley Hand" pitchFamily="2" charset="0"/>
                <a:cs typeface="Calibri"/>
              </a:rPr>
              <a:t>Surgit</a:t>
            </a:r>
            <a:endParaRPr sz="2000" dirty="0">
              <a:latin typeface="Bradley Hand" pitchFamily="2" charset="0"/>
              <a:cs typeface="Calibri"/>
            </a:endParaRPr>
          </a:p>
        </p:txBody>
      </p:sp>
    </p:spTree>
    <p:extLst>
      <p:ext uri="{BB962C8B-B14F-4D97-AF65-F5344CB8AC3E}">
        <p14:creationId xmlns:p14="http://schemas.microsoft.com/office/powerpoint/2010/main" val="261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9">
            <a:extLst>
              <a:ext uri="{FF2B5EF4-FFF2-40B4-BE49-F238E27FC236}">
                <a16:creationId xmlns:a16="http://schemas.microsoft.com/office/drawing/2014/main" id="{2499902A-98FB-4524-A6B9-54E375571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1CF66C7-B5C3-3AC0-F9EA-9DD237CD3894}"/>
              </a:ext>
            </a:extLst>
          </p:cNvPr>
          <p:cNvSpPr>
            <a:spLocks noGrp="1"/>
          </p:cNvSpPr>
          <p:nvPr>
            <p:ph type="title"/>
          </p:nvPr>
        </p:nvSpPr>
        <p:spPr>
          <a:xfrm>
            <a:off x="6381684" y="728904"/>
            <a:ext cx="5204184" cy="5400186"/>
          </a:xfrm>
        </p:spPr>
        <p:txBody>
          <a:bodyPr vert="horz" lIns="91440" tIns="45720" rIns="91440" bIns="45720" rtlCol="0" anchor="ctr">
            <a:normAutofit/>
          </a:bodyPr>
          <a:lstStyle/>
          <a:p>
            <a:r>
              <a:rPr lang="en-US" sz="4000" kern="1200" dirty="0" err="1">
                <a:solidFill>
                  <a:schemeClr val="tx1"/>
                </a:solidFill>
                <a:cs typeface="Arial" panose="020B0604020202020204" pitchFamily="34" charset="0"/>
              </a:rPr>
              <a:t>Anlaşmalı</a:t>
            </a:r>
            <a:r>
              <a:rPr lang="en-US" sz="4000" kern="1200" dirty="0">
                <a:solidFill>
                  <a:schemeClr val="tx1"/>
                </a:solidFill>
                <a:cs typeface="Arial" panose="020B0604020202020204" pitchFamily="34" charset="0"/>
              </a:rPr>
              <a:t> </a:t>
            </a:r>
            <a:r>
              <a:rPr lang="en-US" sz="4000" kern="1200" dirty="0" err="1">
                <a:solidFill>
                  <a:schemeClr val="tx1"/>
                </a:solidFill>
                <a:cs typeface="Arial" panose="020B0604020202020204" pitchFamily="34" charset="0"/>
              </a:rPr>
              <a:t>olduğumuz</a:t>
            </a:r>
            <a:r>
              <a:rPr lang="en-US" sz="4000" kern="1200" dirty="0">
                <a:solidFill>
                  <a:schemeClr val="tx1"/>
                </a:solidFill>
                <a:cs typeface="Arial" panose="020B0604020202020204" pitchFamily="34" charset="0"/>
              </a:rPr>
              <a:t> </a:t>
            </a:r>
            <a:r>
              <a:rPr lang="en-US" sz="4000" kern="1200" dirty="0" err="1">
                <a:solidFill>
                  <a:schemeClr val="tx1"/>
                </a:solidFill>
                <a:cs typeface="Arial" panose="020B0604020202020204" pitchFamily="34" charset="0"/>
              </a:rPr>
              <a:t>üniversiteler</a:t>
            </a:r>
            <a:endParaRPr lang="en-US" sz="4000" kern="1200" dirty="0">
              <a:solidFill>
                <a:schemeClr val="tx1"/>
              </a:solidFill>
              <a:cs typeface="Arial" panose="020B0604020202020204" pitchFamily="34" charset="0"/>
            </a:endParaRPr>
          </a:p>
        </p:txBody>
      </p:sp>
      <p:graphicFrame>
        <p:nvGraphicFramePr>
          <p:cNvPr id="5" name="Google Shape;195;p16">
            <a:extLst>
              <a:ext uri="{FF2B5EF4-FFF2-40B4-BE49-F238E27FC236}">
                <a16:creationId xmlns:a16="http://schemas.microsoft.com/office/drawing/2014/main" id="{8065C821-8922-CE2D-4A87-615223886058}"/>
              </a:ext>
            </a:extLst>
          </p:cNvPr>
          <p:cNvGraphicFramePr/>
          <p:nvPr>
            <p:extLst>
              <p:ext uri="{D42A27DB-BD31-4B8C-83A1-F6EECF244321}">
                <p14:modId xmlns:p14="http://schemas.microsoft.com/office/powerpoint/2010/main" val="3827314689"/>
              </p:ext>
            </p:extLst>
          </p:nvPr>
        </p:nvGraphicFramePr>
        <p:xfrm>
          <a:off x="306819" y="503421"/>
          <a:ext cx="5787656" cy="5784429"/>
        </p:xfrm>
        <a:graphic>
          <a:graphicData uri="http://schemas.openxmlformats.org/drawingml/2006/table">
            <a:tbl>
              <a:tblPr firstRow="1" bandRow="1">
                <a:tableStyleId>{69012ECD-51FC-41F1-AA8D-1B2483CD663E}</a:tableStyleId>
              </a:tblPr>
              <a:tblGrid>
                <a:gridCol w="1427777">
                  <a:extLst>
                    <a:ext uri="{9D8B030D-6E8A-4147-A177-3AD203B41FA5}">
                      <a16:colId xmlns:a16="http://schemas.microsoft.com/office/drawing/2014/main" val="20000"/>
                    </a:ext>
                  </a:extLst>
                </a:gridCol>
                <a:gridCol w="4359879">
                  <a:extLst>
                    <a:ext uri="{9D8B030D-6E8A-4147-A177-3AD203B41FA5}">
                      <a16:colId xmlns:a16="http://schemas.microsoft.com/office/drawing/2014/main" val="20001"/>
                    </a:ext>
                  </a:extLst>
                </a:gridCol>
              </a:tblGrid>
              <a:tr h="263611">
                <a:tc>
                  <a:txBody>
                    <a:bodyPr/>
                    <a:lstStyle/>
                    <a:p>
                      <a:pPr marL="0" marR="0" lvl="0" indent="0" algn="ctr" rtl="0">
                        <a:spcBef>
                          <a:spcPts val="0"/>
                        </a:spcBef>
                        <a:spcAft>
                          <a:spcPts val="0"/>
                        </a:spcAft>
                        <a:buNone/>
                      </a:pPr>
                      <a:r>
                        <a:rPr lang="tr-TR" sz="1600" b="0" cap="none" spc="0">
                          <a:solidFill>
                            <a:schemeClr val="bg1"/>
                          </a:solidFill>
                        </a:rPr>
                        <a:t>Ülke</a:t>
                      </a:r>
                    </a:p>
                  </a:txBody>
                  <a:tcPr marL="24991" marR="19226" marT="19224" marB="19224" anchor="ctr"/>
                </a:tc>
                <a:tc>
                  <a:txBody>
                    <a:bodyPr/>
                    <a:lstStyle/>
                    <a:p>
                      <a:pPr marL="0" marR="0" lvl="0" indent="0" algn="l" rtl="0">
                        <a:spcBef>
                          <a:spcPts val="0"/>
                        </a:spcBef>
                        <a:spcAft>
                          <a:spcPts val="0"/>
                        </a:spcAft>
                        <a:buNone/>
                      </a:pPr>
                      <a:r>
                        <a:rPr lang="tr-TR" sz="1600" b="0" cap="none" spc="0">
                          <a:solidFill>
                            <a:schemeClr val="bg1"/>
                          </a:solidFill>
                        </a:rPr>
                        <a:t>Üniversite</a:t>
                      </a:r>
                    </a:p>
                  </a:txBody>
                  <a:tcPr marL="24991" marR="19226" marT="19224" marB="19224" anchor="ctr"/>
                </a:tc>
                <a:extLst>
                  <a:ext uri="{0D108BD9-81ED-4DB2-BD59-A6C34878D82A}">
                    <a16:rowId xmlns:a16="http://schemas.microsoft.com/office/drawing/2014/main" val="1113638995"/>
                  </a:ext>
                </a:extLst>
              </a:tr>
              <a:tr h="263611">
                <a:tc rowSpan="2">
                  <a:txBody>
                    <a:bodyPr/>
                    <a:lstStyle/>
                    <a:p>
                      <a:pPr marL="0" marR="0" lvl="0" indent="0" algn="ctr" rtl="0">
                        <a:spcBef>
                          <a:spcPts val="0"/>
                        </a:spcBef>
                        <a:spcAft>
                          <a:spcPts val="0"/>
                        </a:spcAft>
                        <a:buNone/>
                      </a:pPr>
                      <a:r>
                        <a:rPr lang="tr-TR" sz="1600" b="1" cap="none" spc="0">
                          <a:solidFill>
                            <a:schemeClr val="tx1"/>
                          </a:solidFill>
                        </a:rPr>
                        <a:t>Polonya</a:t>
                      </a:r>
                    </a:p>
                  </a:txBody>
                  <a:tcPr marL="24991" marR="19226" marT="19224" marB="19224" anchor="ctr"/>
                </a:tc>
                <a:tc>
                  <a:txBody>
                    <a:bodyPr/>
                    <a:lstStyle/>
                    <a:p>
                      <a:pPr marL="0" marR="0" lvl="0" indent="0" algn="l" rtl="0">
                        <a:spcBef>
                          <a:spcPts val="0"/>
                        </a:spcBef>
                        <a:spcAft>
                          <a:spcPts val="0"/>
                        </a:spcAft>
                        <a:buNone/>
                      </a:pPr>
                      <a:r>
                        <a:rPr lang="tr-TR" sz="1600" b="0" u="none" strike="noStrike" cap="none" spc="0">
                          <a:solidFill>
                            <a:schemeClr val="tx1"/>
                          </a:solidFill>
                          <a:sym typeface="Arial"/>
                        </a:rPr>
                        <a:t>Wroclaw</a:t>
                      </a:r>
                      <a:r>
                        <a:rPr lang="tr-TR" sz="1600" b="0" cap="none" spc="0">
                          <a:solidFill>
                            <a:schemeClr val="tx1"/>
                          </a:solidFill>
                        </a:rPr>
                        <a:t> University of Technology</a:t>
                      </a:r>
                    </a:p>
                  </a:txBody>
                  <a:tcPr marL="24991" marR="19226" marT="19224" marB="19224"/>
                </a:tc>
                <a:extLst>
                  <a:ext uri="{0D108BD9-81ED-4DB2-BD59-A6C34878D82A}">
                    <a16:rowId xmlns:a16="http://schemas.microsoft.com/office/drawing/2014/main" val="10000"/>
                  </a:ext>
                </a:extLst>
              </a:tr>
              <a:tr h="263611">
                <a:tc vMerge="1">
                  <a:txBody>
                    <a:bodyPr/>
                    <a:lstStyle/>
                    <a:p>
                      <a:endParaRPr lang="tr-TR"/>
                    </a:p>
                  </a:txBody>
                  <a:tcPr/>
                </a:tc>
                <a:tc>
                  <a:txBody>
                    <a:bodyPr/>
                    <a:lstStyle/>
                    <a:p>
                      <a:pPr marL="0" marR="0" lvl="0" indent="0" algn="l" rtl="0">
                        <a:spcBef>
                          <a:spcPts val="0"/>
                        </a:spcBef>
                        <a:spcAft>
                          <a:spcPts val="0"/>
                        </a:spcAft>
                        <a:buNone/>
                      </a:pPr>
                      <a:r>
                        <a:rPr lang="tr-TR" sz="1600" cap="none" spc="0">
                          <a:solidFill>
                            <a:schemeClr val="tx1"/>
                          </a:solidFill>
                        </a:rPr>
                        <a:t>UTP University of Science and Technology</a:t>
                      </a:r>
                    </a:p>
                  </a:txBody>
                  <a:tcPr marL="24991" marR="19226" marT="19224" marB="19224"/>
                </a:tc>
                <a:extLst>
                  <a:ext uri="{0D108BD9-81ED-4DB2-BD59-A6C34878D82A}">
                    <a16:rowId xmlns:a16="http://schemas.microsoft.com/office/drawing/2014/main" val="10001"/>
                  </a:ext>
                </a:extLst>
              </a:tr>
              <a:tr h="263611">
                <a:tc>
                  <a:txBody>
                    <a:bodyPr/>
                    <a:lstStyle/>
                    <a:p>
                      <a:pPr marL="0" marR="0" lvl="0" indent="0" algn="ctr" rtl="0">
                        <a:spcBef>
                          <a:spcPts val="0"/>
                        </a:spcBef>
                        <a:spcAft>
                          <a:spcPts val="0"/>
                        </a:spcAft>
                        <a:buNone/>
                      </a:pPr>
                      <a:r>
                        <a:rPr lang="tr-TR" sz="1600" b="1" cap="none" spc="0">
                          <a:solidFill>
                            <a:schemeClr val="tx1"/>
                          </a:solidFill>
                        </a:rPr>
                        <a:t>Estonya</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University of Tartu</a:t>
                      </a:r>
                    </a:p>
                  </a:txBody>
                  <a:tcPr marL="24991" marR="19226" marT="19224" marB="19224"/>
                </a:tc>
                <a:extLst>
                  <a:ext uri="{0D108BD9-81ED-4DB2-BD59-A6C34878D82A}">
                    <a16:rowId xmlns:a16="http://schemas.microsoft.com/office/drawing/2014/main" val="10002"/>
                  </a:ext>
                </a:extLst>
              </a:tr>
              <a:tr h="263611">
                <a:tc>
                  <a:txBody>
                    <a:bodyPr/>
                    <a:lstStyle/>
                    <a:p>
                      <a:pPr marL="0" marR="0" lvl="0" indent="0" algn="ctr" rtl="0">
                        <a:spcBef>
                          <a:spcPts val="0"/>
                        </a:spcBef>
                        <a:spcAft>
                          <a:spcPts val="0"/>
                        </a:spcAft>
                        <a:buNone/>
                      </a:pPr>
                      <a:r>
                        <a:rPr lang="tr-TR" sz="1600" b="1" cap="none" spc="0">
                          <a:solidFill>
                            <a:schemeClr val="tx1"/>
                          </a:solidFill>
                        </a:rPr>
                        <a:t>Yunanistan</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University of Crete</a:t>
                      </a:r>
                    </a:p>
                  </a:txBody>
                  <a:tcPr marL="24991" marR="19226" marT="19224" marB="19224"/>
                </a:tc>
                <a:extLst>
                  <a:ext uri="{0D108BD9-81ED-4DB2-BD59-A6C34878D82A}">
                    <a16:rowId xmlns:a16="http://schemas.microsoft.com/office/drawing/2014/main" val="10003"/>
                  </a:ext>
                </a:extLst>
              </a:tr>
              <a:tr h="459405">
                <a:tc rowSpan="2">
                  <a:txBody>
                    <a:bodyPr/>
                    <a:lstStyle/>
                    <a:p>
                      <a:pPr marL="0" marR="0" lvl="0" indent="0" algn="ctr" rtl="0">
                        <a:spcBef>
                          <a:spcPts val="0"/>
                        </a:spcBef>
                        <a:spcAft>
                          <a:spcPts val="0"/>
                        </a:spcAft>
                        <a:buNone/>
                      </a:pPr>
                      <a:r>
                        <a:rPr lang="tr-TR" sz="1600" b="1" cap="none" spc="0">
                          <a:solidFill>
                            <a:schemeClr val="tx1"/>
                          </a:solidFill>
                        </a:rPr>
                        <a:t>Bulgaristan</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University of Chemical Technology and Metallurgy</a:t>
                      </a:r>
                    </a:p>
                  </a:txBody>
                  <a:tcPr marL="24991" marR="19226" marT="19224" marB="19224"/>
                </a:tc>
                <a:extLst>
                  <a:ext uri="{0D108BD9-81ED-4DB2-BD59-A6C34878D82A}">
                    <a16:rowId xmlns:a16="http://schemas.microsoft.com/office/drawing/2014/main" val="10004"/>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BF9000"/>
                    </a:solidFill>
                  </a:tcPr>
                </a:tc>
                <a:tc>
                  <a:txBody>
                    <a:bodyPr/>
                    <a:lstStyle/>
                    <a:p>
                      <a:pPr marL="0" marR="0" lvl="0" indent="0" algn="l" rtl="0">
                        <a:spcBef>
                          <a:spcPts val="0"/>
                        </a:spcBef>
                        <a:spcAft>
                          <a:spcPts val="0"/>
                        </a:spcAft>
                        <a:buNone/>
                      </a:pPr>
                      <a:r>
                        <a:rPr lang="tr-TR" sz="1600" cap="none" spc="0">
                          <a:solidFill>
                            <a:schemeClr val="tx1"/>
                          </a:solidFill>
                        </a:rPr>
                        <a:t>Paisii Hilendarski University of Plovdiv</a:t>
                      </a:r>
                    </a:p>
                  </a:txBody>
                  <a:tcPr marL="24991" marR="19226" marT="19224" marB="19224"/>
                </a:tc>
                <a:extLst>
                  <a:ext uri="{0D108BD9-81ED-4DB2-BD59-A6C34878D82A}">
                    <a16:rowId xmlns:a16="http://schemas.microsoft.com/office/drawing/2014/main" val="4023715632"/>
                  </a:ext>
                </a:extLst>
              </a:tr>
              <a:tr h="263611">
                <a:tc>
                  <a:txBody>
                    <a:bodyPr/>
                    <a:lstStyle/>
                    <a:p>
                      <a:pPr marL="0" marR="0" lvl="0" indent="0" algn="ctr" rtl="0">
                        <a:spcBef>
                          <a:spcPts val="0"/>
                        </a:spcBef>
                        <a:spcAft>
                          <a:spcPts val="0"/>
                        </a:spcAft>
                        <a:buNone/>
                      </a:pPr>
                      <a:r>
                        <a:rPr lang="tr-TR" sz="1600" b="1" cap="none" spc="0">
                          <a:solidFill>
                            <a:schemeClr val="tx1"/>
                          </a:solidFill>
                        </a:rPr>
                        <a:t>Belçika</a:t>
                      </a:r>
                    </a:p>
                  </a:txBody>
                  <a:tcPr marL="24991" marR="19226" marT="19224" marB="19224" anchor="ctr"/>
                </a:tc>
                <a:tc>
                  <a:txBody>
                    <a:bodyPr/>
                    <a:lstStyle/>
                    <a:p>
                      <a:pPr marL="0" marR="0" lvl="0" indent="0" algn="l" rtl="0">
                        <a:spcBef>
                          <a:spcPts val="0"/>
                        </a:spcBef>
                        <a:spcAft>
                          <a:spcPts val="0"/>
                        </a:spcAft>
                        <a:buNone/>
                      </a:pPr>
                      <a:r>
                        <a:rPr lang="tr-TR" sz="1600" cap="none" spc="0" dirty="0">
                          <a:solidFill>
                            <a:schemeClr val="tx1"/>
                          </a:solidFill>
                        </a:rPr>
                        <a:t>KU </a:t>
                      </a:r>
                      <a:r>
                        <a:rPr lang="tr-TR" sz="1600" cap="none" spc="0" dirty="0" err="1">
                          <a:solidFill>
                            <a:schemeClr val="tx1"/>
                          </a:solidFill>
                        </a:rPr>
                        <a:t>Leuven</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10005"/>
                  </a:ext>
                </a:extLst>
              </a:tr>
              <a:tr h="263611">
                <a:tc>
                  <a:txBody>
                    <a:bodyPr/>
                    <a:lstStyle/>
                    <a:p>
                      <a:pPr marL="0" marR="0" lvl="0" indent="0" algn="ctr" rtl="0">
                        <a:spcBef>
                          <a:spcPts val="0"/>
                        </a:spcBef>
                        <a:spcAft>
                          <a:spcPts val="0"/>
                        </a:spcAft>
                        <a:buNone/>
                      </a:pPr>
                      <a:r>
                        <a:rPr lang="tr-TR" sz="1600" b="1" cap="none" spc="0">
                          <a:solidFill>
                            <a:schemeClr val="tx1"/>
                          </a:solidFill>
                        </a:rPr>
                        <a:t>Romanya</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Politehnica University of Bucharest</a:t>
                      </a:r>
                    </a:p>
                  </a:txBody>
                  <a:tcPr marL="24991" marR="19226" marT="19224" marB="19224"/>
                </a:tc>
                <a:extLst>
                  <a:ext uri="{0D108BD9-81ED-4DB2-BD59-A6C34878D82A}">
                    <a16:rowId xmlns:a16="http://schemas.microsoft.com/office/drawing/2014/main" val="10006"/>
                  </a:ext>
                </a:extLst>
              </a:tr>
              <a:tr h="263611">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Almanya</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b="0" cap="none" spc="0">
                          <a:solidFill>
                            <a:schemeClr val="tx1"/>
                          </a:solidFill>
                        </a:rPr>
                        <a:t>Julius-Maximilians-Universität Würzburg</a:t>
                      </a:r>
                    </a:p>
                  </a:txBody>
                  <a:tcPr marL="24991" marR="19226" marT="19224" marB="19224"/>
                </a:tc>
                <a:extLst>
                  <a:ext uri="{0D108BD9-81ED-4DB2-BD59-A6C34878D82A}">
                    <a16:rowId xmlns:a16="http://schemas.microsoft.com/office/drawing/2014/main" val="10007"/>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Darmstadt University of Technology</a:t>
                      </a:r>
                    </a:p>
                  </a:txBody>
                  <a:tcPr marL="24991" marR="19226" marT="19224" marB="19224"/>
                </a:tc>
                <a:extLst>
                  <a:ext uri="{0D108BD9-81ED-4DB2-BD59-A6C34878D82A}">
                    <a16:rowId xmlns:a16="http://schemas.microsoft.com/office/drawing/2014/main" val="10008"/>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TU Berlin</a:t>
                      </a:r>
                    </a:p>
                  </a:txBody>
                  <a:tcPr marL="24991" marR="19226" marT="19224" marB="19224"/>
                </a:tc>
                <a:extLst>
                  <a:ext uri="{0D108BD9-81ED-4DB2-BD59-A6C34878D82A}">
                    <a16:rowId xmlns:a16="http://schemas.microsoft.com/office/drawing/2014/main" val="10009"/>
                  </a:ext>
                </a:extLst>
              </a:tr>
              <a:tr h="263611">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İspanya</a:t>
                      </a:r>
                    </a:p>
                  </a:txBody>
                  <a:tcPr marL="24991" marR="19226" marT="19224" marB="19224" anchor="ctr"/>
                </a:tc>
                <a:tc>
                  <a:txBody>
                    <a:bodyPr/>
                    <a:lstStyle/>
                    <a:p>
                      <a:pPr marL="0" marR="0" lvl="0" indent="0" algn="l" rtl="0">
                        <a:spcBef>
                          <a:spcPts val="0"/>
                        </a:spcBef>
                        <a:spcAft>
                          <a:spcPts val="0"/>
                        </a:spcAft>
                        <a:buNone/>
                      </a:pPr>
                      <a:r>
                        <a:rPr lang="tr-TR" sz="1600" cap="none" spc="0" dirty="0" err="1">
                          <a:solidFill>
                            <a:schemeClr val="tx1"/>
                          </a:solidFill>
                        </a:rPr>
                        <a:t>The</a:t>
                      </a:r>
                      <a:r>
                        <a:rPr lang="tr-TR" sz="1600" cap="none" spc="0" dirty="0">
                          <a:solidFill>
                            <a:schemeClr val="tx1"/>
                          </a:solidFill>
                        </a:rPr>
                        <a:t> Technical </a:t>
                      </a:r>
                      <a:r>
                        <a:rPr lang="tr-TR" sz="1600" cap="none" spc="0" dirty="0" err="1">
                          <a:solidFill>
                            <a:schemeClr val="tx1"/>
                          </a:solidFill>
                        </a:rPr>
                        <a:t>University</a:t>
                      </a:r>
                      <a:r>
                        <a:rPr lang="tr-TR" sz="1600" cap="none" spc="0" dirty="0">
                          <a:solidFill>
                            <a:schemeClr val="tx1"/>
                          </a:solidFill>
                        </a:rPr>
                        <a:t> of Madrid</a:t>
                      </a:r>
                    </a:p>
                  </a:txBody>
                  <a:tcPr marL="24991" marR="19226" marT="19224" marB="19224"/>
                </a:tc>
                <a:extLst>
                  <a:ext uri="{0D108BD9-81ED-4DB2-BD59-A6C34878D82A}">
                    <a16:rowId xmlns:a16="http://schemas.microsoft.com/office/drawing/2014/main" val="10010"/>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rtl="0">
                        <a:spcBef>
                          <a:spcPts val="0"/>
                        </a:spcBef>
                        <a:spcAft>
                          <a:spcPts val="0"/>
                        </a:spcAft>
                        <a:buNone/>
                      </a:pPr>
                      <a:r>
                        <a:rPr lang="tr-TR" sz="1600" cap="none" spc="0" dirty="0" err="1">
                          <a:solidFill>
                            <a:schemeClr val="tx1"/>
                          </a:solidFill>
                        </a:rPr>
                        <a:t>University</a:t>
                      </a:r>
                      <a:r>
                        <a:rPr lang="tr-TR" sz="1600" cap="none" spc="0" dirty="0">
                          <a:solidFill>
                            <a:schemeClr val="tx1"/>
                          </a:solidFill>
                        </a:rPr>
                        <a:t> of </a:t>
                      </a:r>
                      <a:r>
                        <a:rPr lang="tr-TR" sz="1600" cap="none" spc="0" dirty="0" err="1">
                          <a:solidFill>
                            <a:schemeClr val="tx1"/>
                          </a:solidFill>
                        </a:rPr>
                        <a:t>Vigo</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10011"/>
                  </a:ext>
                </a:extLst>
              </a:tr>
              <a:tr h="263611">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rtl="0">
                        <a:spcBef>
                          <a:spcPts val="0"/>
                        </a:spcBef>
                        <a:spcAft>
                          <a:spcPts val="0"/>
                        </a:spcAft>
                        <a:buNone/>
                      </a:pPr>
                      <a:r>
                        <a:rPr lang="tr-TR" sz="1600" cap="none" spc="0" dirty="0" err="1">
                          <a:solidFill>
                            <a:schemeClr val="tx1"/>
                          </a:solidFill>
                        </a:rPr>
                        <a:t>University</a:t>
                      </a:r>
                      <a:r>
                        <a:rPr lang="tr-TR" sz="1600" cap="none" spc="0" dirty="0">
                          <a:solidFill>
                            <a:schemeClr val="tx1"/>
                          </a:solidFill>
                        </a:rPr>
                        <a:t> of Santiago de </a:t>
                      </a:r>
                      <a:r>
                        <a:rPr lang="tr-TR" sz="1600" cap="none" spc="0" dirty="0" err="1">
                          <a:solidFill>
                            <a:schemeClr val="tx1"/>
                          </a:solidFill>
                        </a:rPr>
                        <a:t>Compostela</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421870610"/>
                  </a:ext>
                </a:extLst>
              </a:tr>
              <a:tr h="263611">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Portekiz</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University of Aveiro</a:t>
                      </a:r>
                    </a:p>
                  </a:txBody>
                  <a:tcPr marL="24991" marR="19226" marT="19224" marB="19224"/>
                </a:tc>
                <a:extLst>
                  <a:ext uri="{0D108BD9-81ED-4DB2-BD59-A6C34878D82A}">
                    <a16:rowId xmlns:a16="http://schemas.microsoft.com/office/drawing/2014/main" val="10012"/>
                  </a:ext>
                </a:extLst>
              </a:tr>
              <a:tr h="263611">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dirty="0" err="1">
                          <a:solidFill>
                            <a:schemeClr val="tx1"/>
                          </a:solidFill>
                        </a:rPr>
                        <a:t>University</a:t>
                      </a:r>
                      <a:r>
                        <a:rPr lang="tr-TR" sz="1600" cap="none" spc="0" dirty="0">
                          <a:solidFill>
                            <a:schemeClr val="tx1"/>
                          </a:solidFill>
                        </a:rPr>
                        <a:t> of </a:t>
                      </a:r>
                      <a:r>
                        <a:rPr lang="tr-TR" sz="1600" cap="none" spc="0" dirty="0" err="1">
                          <a:solidFill>
                            <a:schemeClr val="tx1"/>
                          </a:solidFill>
                        </a:rPr>
                        <a:t>Minho</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386627784"/>
                  </a:ext>
                </a:extLst>
              </a:tr>
              <a:tr h="2636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Litvanya</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Vilnius Gediminas Technical University</a:t>
                      </a:r>
                    </a:p>
                  </a:txBody>
                  <a:tcPr marL="24991" marR="19226" marT="19224" marB="19224"/>
                </a:tc>
                <a:extLst>
                  <a:ext uri="{0D108BD9-81ED-4DB2-BD59-A6C34878D82A}">
                    <a16:rowId xmlns:a16="http://schemas.microsoft.com/office/drawing/2014/main" val="2250085924"/>
                  </a:ext>
                </a:extLst>
              </a:tr>
              <a:tr h="45940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Macaristan</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cap="none" spc="0" dirty="0">
                          <a:solidFill>
                            <a:schemeClr val="tx1"/>
                          </a:solidFill>
                        </a:rPr>
                        <a:t>Budapest University of Technology and Economics (BME)</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2004454202"/>
                  </a:ext>
                </a:extLst>
              </a:tr>
            </a:tbl>
          </a:graphicData>
        </a:graphic>
      </p:graphicFrame>
    </p:spTree>
    <p:extLst>
      <p:ext uri="{BB962C8B-B14F-4D97-AF65-F5344CB8AC3E}">
        <p14:creationId xmlns:p14="http://schemas.microsoft.com/office/powerpoint/2010/main" val="254977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6783ABF-82FC-0635-A297-91816DE9919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err="1">
                <a:solidFill>
                  <a:srgbClr val="FFFFFF"/>
                </a:solidFill>
                <a:latin typeface="+mj-lt"/>
                <a:ea typeface="+mj-ea"/>
                <a:cs typeface="+mj-cs"/>
              </a:rPr>
              <a:t>Öğrenim</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dilleri</a:t>
            </a:r>
            <a:endParaRPr lang="en-US" sz="4000" kern="1200" dirty="0">
              <a:solidFill>
                <a:srgbClr val="FFFFFF"/>
              </a:solidFill>
              <a:latin typeface="+mj-lt"/>
              <a:ea typeface="+mj-ea"/>
              <a:cs typeface="+mj-cs"/>
            </a:endParaRPr>
          </a:p>
        </p:txBody>
      </p:sp>
      <p:graphicFrame>
        <p:nvGraphicFramePr>
          <p:cNvPr id="4" name="Google Shape;200;p17">
            <a:extLst>
              <a:ext uri="{FF2B5EF4-FFF2-40B4-BE49-F238E27FC236}">
                <a16:creationId xmlns:a16="http://schemas.microsoft.com/office/drawing/2014/main" id="{FD1794D4-196A-2ACF-3F0E-28BB3F522161}"/>
              </a:ext>
            </a:extLst>
          </p:cNvPr>
          <p:cNvGraphicFramePr/>
          <p:nvPr>
            <p:extLst>
              <p:ext uri="{D42A27DB-BD31-4B8C-83A1-F6EECF244321}">
                <p14:modId xmlns:p14="http://schemas.microsoft.com/office/powerpoint/2010/main" val="999260668"/>
              </p:ext>
            </p:extLst>
          </p:nvPr>
        </p:nvGraphicFramePr>
        <p:xfrm>
          <a:off x="1086983" y="1711239"/>
          <a:ext cx="10018029" cy="5008680"/>
        </p:xfrm>
        <a:graphic>
          <a:graphicData uri="http://schemas.openxmlformats.org/drawingml/2006/table">
            <a:tbl>
              <a:tblPr firstRow="1" bandRow="1"/>
              <a:tblGrid>
                <a:gridCol w="5279190">
                  <a:extLst>
                    <a:ext uri="{9D8B030D-6E8A-4147-A177-3AD203B41FA5}">
                      <a16:colId xmlns:a16="http://schemas.microsoft.com/office/drawing/2014/main" val="20000"/>
                    </a:ext>
                  </a:extLst>
                </a:gridCol>
                <a:gridCol w="2427250">
                  <a:extLst>
                    <a:ext uri="{9D8B030D-6E8A-4147-A177-3AD203B41FA5}">
                      <a16:colId xmlns:a16="http://schemas.microsoft.com/office/drawing/2014/main" val="20001"/>
                    </a:ext>
                  </a:extLst>
                </a:gridCol>
                <a:gridCol w="2311589">
                  <a:extLst>
                    <a:ext uri="{9D8B030D-6E8A-4147-A177-3AD203B41FA5}">
                      <a16:colId xmlns:a16="http://schemas.microsoft.com/office/drawing/2014/main" val="20002"/>
                    </a:ext>
                  </a:extLst>
                </a:gridCol>
              </a:tblGrid>
              <a:tr h="278260">
                <a:tc>
                  <a:txBody>
                    <a:bodyPr/>
                    <a:lstStyle/>
                    <a:p>
                      <a:pPr marL="0" marR="0" lvl="0" indent="0" algn="l" rtl="0">
                        <a:spcBef>
                          <a:spcPts val="0"/>
                        </a:spcBef>
                        <a:spcAft>
                          <a:spcPts val="0"/>
                        </a:spcAft>
                        <a:buNone/>
                      </a:pPr>
                      <a:r>
                        <a:rPr lang="tr-TR" sz="1200"/>
                        <a:t>Üniversite Adı</a:t>
                      </a:r>
                    </a:p>
                  </a:txBody>
                  <a:tcPr marL="68430" marR="68430" marT="34215" marB="34215"/>
                </a:tc>
                <a:tc>
                  <a:txBody>
                    <a:bodyPr/>
                    <a:lstStyle/>
                    <a:p>
                      <a:pPr marL="0" marR="0" lvl="0" indent="0" algn="ctr" rtl="0">
                        <a:spcBef>
                          <a:spcPts val="0"/>
                        </a:spcBef>
                        <a:spcAft>
                          <a:spcPts val="0"/>
                        </a:spcAft>
                        <a:buNone/>
                      </a:pPr>
                      <a:r>
                        <a:rPr lang="tr-TR" sz="1200"/>
                        <a:t>Dil 1 </a:t>
                      </a:r>
                    </a:p>
                  </a:txBody>
                  <a:tcPr marL="68430" marR="68430" marT="34215" marB="34215"/>
                </a:tc>
                <a:tc>
                  <a:txBody>
                    <a:bodyPr/>
                    <a:lstStyle/>
                    <a:p>
                      <a:pPr marL="0" marR="0" lvl="0" indent="0" algn="ctr" rtl="0">
                        <a:spcBef>
                          <a:spcPts val="0"/>
                        </a:spcBef>
                        <a:spcAft>
                          <a:spcPts val="0"/>
                        </a:spcAft>
                        <a:buNone/>
                      </a:pPr>
                      <a:r>
                        <a:rPr lang="tr-TR" sz="1200"/>
                        <a:t>Dil 2</a:t>
                      </a:r>
                    </a:p>
                  </a:txBody>
                  <a:tcPr marL="68430" marR="68430" marT="34215" marB="34215"/>
                </a:tc>
                <a:extLst>
                  <a:ext uri="{0D108BD9-81ED-4DB2-BD59-A6C34878D82A}">
                    <a16:rowId xmlns:a16="http://schemas.microsoft.com/office/drawing/2014/main" val="10000"/>
                  </a:ext>
                </a:extLst>
              </a:tr>
              <a:tr h="278260">
                <a:tc>
                  <a:txBody>
                    <a:bodyPr/>
                    <a:lstStyle/>
                    <a:p>
                      <a:pPr marL="0" marR="0" lvl="0" indent="0" algn="l" rtl="0">
                        <a:spcBef>
                          <a:spcPts val="0"/>
                        </a:spcBef>
                        <a:spcAft>
                          <a:spcPts val="0"/>
                        </a:spcAft>
                        <a:buNone/>
                      </a:pPr>
                      <a:r>
                        <a:rPr lang="tr-TR" sz="1200"/>
                        <a:t>Julius-Maximilians-Universität Würzburg</a:t>
                      </a:r>
                    </a:p>
                  </a:txBody>
                  <a:tcPr marL="68430" marR="68430" marT="34215" marB="34215"/>
                </a:tc>
                <a:tc>
                  <a:txBody>
                    <a:bodyPr/>
                    <a:lstStyle/>
                    <a:p>
                      <a:pPr marL="0" marR="0" lvl="0" indent="0" algn="ctr" rtl="0">
                        <a:spcBef>
                          <a:spcPts val="0"/>
                        </a:spcBef>
                        <a:spcAft>
                          <a:spcPts val="0"/>
                        </a:spcAft>
                        <a:buNone/>
                      </a:pPr>
                      <a:r>
                        <a:rPr lang="tr-TR" sz="1200"/>
                        <a:t>German</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01"/>
                  </a:ext>
                </a:extLst>
              </a:tr>
              <a:tr h="278260">
                <a:tc>
                  <a:txBody>
                    <a:bodyPr/>
                    <a:lstStyle/>
                    <a:p>
                      <a:pPr marL="0" marR="0" lvl="0" indent="0" algn="l" rtl="0">
                        <a:spcBef>
                          <a:spcPts val="0"/>
                        </a:spcBef>
                        <a:spcAft>
                          <a:spcPts val="0"/>
                        </a:spcAft>
                        <a:buNone/>
                      </a:pPr>
                      <a:r>
                        <a:rPr lang="tr-TR" sz="1200"/>
                        <a:t>Darmstadt University of Technology </a:t>
                      </a:r>
                      <a:endParaRPr lang="tr-TR" sz="900"/>
                    </a:p>
                  </a:txBody>
                  <a:tcPr marL="68430" marR="68430" marT="34215" marB="34215"/>
                </a:tc>
                <a:tc>
                  <a:txBody>
                    <a:bodyPr/>
                    <a:lstStyle/>
                    <a:p>
                      <a:pPr marL="0" marR="0" lvl="0" indent="0" algn="ctr" rtl="0">
                        <a:spcBef>
                          <a:spcPts val="0"/>
                        </a:spcBef>
                        <a:spcAft>
                          <a:spcPts val="0"/>
                        </a:spcAft>
                        <a:buNone/>
                      </a:pPr>
                      <a:r>
                        <a:rPr lang="tr-TR" sz="1200"/>
                        <a:t>German/A2</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2"/>
                  </a:ext>
                </a:extLst>
              </a:tr>
              <a:tr h="278260">
                <a:tc>
                  <a:txBody>
                    <a:bodyPr/>
                    <a:lstStyle/>
                    <a:p>
                      <a:pPr marL="0" marR="0" lvl="0" indent="0" algn="l" rtl="0">
                        <a:spcBef>
                          <a:spcPts val="0"/>
                        </a:spcBef>
                        <a:spcAft>
                          <a:spcPts val="0"/>
                        </a:spcAft>
                        <a:buNone/>
                      </a:pPr>
                      <a:r>
                        <a:rPr lang="tr-TR" sz="1200"/>
                        <a:t>University of Tartu</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3"/>
                  </a:ext>
                </a:extLst>
              </a:tr>
              <a:tr h="278260">
                <a:tc>
                  <a:txBody>
                    <a:bodyPr/>
                    <a:lstStyle/>
                    <a:p>
                      <a:pPr marL="0" marR="0" lvl="0" indent="0" algn="l" rtl="0">
                        <a:spcBef>
                          <a:spcPts val="0"/>
                        </a:spcBef>
                        <a:spcAft>
                          <a:spcPts val="0"/>
                        </a:spcAft>
                        <a:buNone/>
                      </a:pPr>
                      <a:r>
                        <a:rPr lang="tr-TR" sz="1200"/>
                        <a:t>Wrocław University of Technology </a:t>
                      </a:r>
                      <a:endParaRPr lang="tr-TR" sz="900"/>
                    </a:p>
                  </a:txBody>
                  <a:tcPr marL="68430" marR="68430" marT="34215" marB="34215"/>
                </a:tc>
                <a:tc>
                  <a:txBody>
                    <a:bodyPr/>
                    <a:lstStyle/>
                    <a:p>
                      <a:pPr marL="0" marR="0" lvl="0" indent="0" algn="ctr" rtl="0">
                        <a:spcBef>
                          <a:spcPts val="0"/>
                        </a:spcBef>
                        <a:spcAft>
                          <a:spcPts val="0"/>
                        </a:spcAft>
                        <a:buNone/>
                      </a:pPr>
                      <a:r>
                        <a:rPr lang="tr-TR" sz="1200"/>
                        <a:t>Polish</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04"/>
                  </a:ext>
                </a:extLst>
              </a:tr>
              <a:tr h="278260">
                <a:tc>
                  <a:txBody>
                    <a:bodyPr/>
                    <a:lstStyle/>
                    <a:p>
                      <a:pPr marL="0" marR="0" lvl="0" indent="0" algn="l" rtl="0">
                        <a:spcBef>
                          <a:spcPts val="0"/>
                        </a:spcBef>
                        <a:spcAft>
                          <a:spcPts val="0"/>
                        </a:spcAft>
                        <a:buNone/>
                      </a:pPr>
                      <a:r>
                        <a:rPr lang="tr-TR" sz="1200"/>
                        <a:t>Politehnica University of Bucharest </a:t>
                      </a:r>
                      <a:endParaRPr lang="tr-TR" sz="900"/>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5"/>
                  </a:ext>
                </a:extLst>
              </a:tr>
              <a:tr h="278260">
                <a:tc>
                  <a:txBody>
                    <a:bodyPr/>
                    <a:lstStyle/>
                    <a:p>
                      <a:pPr marL="0" marR="0" lvl="0" indent="0" algn="l" rtl="0">
                        <a:spcBef>
                          <a:spcPts val="0"/>
                        </a:spcBef>
                        <a:spcAft>
                          <a:spcPts val="0"/>
                        </a:spcAft>
                        <a:buNone/>
                      </a:pPr>
                      <a:r>
                        <a:rPr lang="tr-TR" sz="1200"/>
                        <a:t>University of Crete </a:t>
                      </a:r>
                      <a:endParaRPr lang="tr-TR" sz="900"/>
                    </a:p>
                  </a:txBody>
                  <a:tcPr marL="68430" marR="68430" marT="34215" marB="34215"/>
                </a:tc>
                <a:tc>
                  <a:txBody>
                    <a:bodyPr/>
                    <a:lstStyle/>
                    <a:p>
                      <a:pPr marL="0" marR="0" lvl="0" indent="0" algn="ctr" rtl="0">
                        <a:spcBef>
                          <a:spcPts val="0"/>
                        </a:spcBef>
                        <a:spcAft>
                          <a:spcPts val="0"/>
                        </a:spcAft>
                        <a:buNone/>
                      </a:pPr>
                      <a:r>
                        <a:rPr lang="tr-TR" sz="1200"/>
                        <a:t>Greek</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06"/>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TU Berlin</a:t>
                      </a:r>
                      <a:endParaRPr lang="tr-TR" sz="900"/>
                    </a:p>
                  </a:txBody>
                  <a:tcPr marL="68430" marR="68430" marT="34215" marB="34215"/>
                </a:tc>
                <a:tc>
                  <a:txBody>
                    <a:bodyPr/>
                    <a:lstStyle/>
                    <a:p>
                      <a:pPr marL="0" marR="0" lvl="0" indent="0" algn="ctr" rtl="0">
                        <a:spcBef>
                          <a:spcPts val="0"/>
                        </a:spcBef>
                        <a:spcAft>
                          <a:spcPts val="0"/>
                        </a:spcAft>
                        <a:buNone/>
                      </a:pPr>
                      <a:r>
                        <a:rPr lang="tr-TR" sz="1200"/>
                        <a:t>German/A2</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7"/>
                  </a:ext>
                </a:extLst>
              </a:tr>
              <a:tr h="278260">
                <a:tc>
                  <a:txBody>
                    <a:bodyPr/>
                    <a:lstStyle/>
                    <a:p>
                      <a:pPr marL="0" marR="0" lvl="0" indent="0" algn="l" rtl="0">
                        <a:spcBef>
                          <a:spcPts val="0"/>
                        </a:spcBef>
                        <a:spcAft>
                          <a:spcPts val="0"/>
                        </a:spcAft>
                        <a:buNone/>
                      </a:pPr>
                      <a:r>
                        <a:rPr lang="tr-TR" sz="1200"/>
                        <a:t>KU Leuven</a:t>
                      </a:r>
                    </a:p>
                  </a:txBody>
                  <a:tcPr marL="68430" marR="68430" marT="34215" marB="34215"/>
                </a:tc>
                <a:tc>
                  <a:txBody>
                    <a:bodyPr/>
                    <a:lstStyle/>
                    <a:p>
                      <a:pPr marL="0" marR="0" lvl="0" indent="0" algn="ctr" rtl="0">
                        <a:spcBef>
                          <a:spcPts val="0"/>
                        </a:spcBef>
                        <a:spcAft>
                          <a:spcPts val="0"/>
                        </a:spcAft>
                        <a:buNone/>
                      </a:pPr>
                      <a:r>
                        <a:rPr lang="tr-TR" sz="1200"/>
                        <a:t>English/B1</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8"/>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dirty="0" err="1"/>
                        <a:t>University</a:t>
                      </a:r>
                      <a:r>
                        <a:rPr lang="tr-TR" sz="1200" dirty="0"/>
                        <a:t> of </a:t>
                      </a:r>
                      <a:r>
                        <a:rPr lang="tr-TR" sz="1200" dirty="0" err="1"/>
                        <a:t>Aveiro</a:t>
                      </a:r>
                      <a:endParaRPr lang="tr-TR" sz="1200" dirty="0"/>
                    </a:p>
                  </a:txBody>
                  <a:tcPr marL="68430" marR="68430" marT="34215" marB="34215"/>
                </a:tc>
                <a:tc>
                  <a:txBody>
                    <a:bodyPr/>
                    <a:lstStyle/>
                    <a:p>
                      <a:pPr marL="0" marR="0" lvl="0" indent="0" algn="ctr" rtl="0">
                        <a:spcBef>
                          <a:spcPts val="0"/>
                        </a:spcBef>
                        <a:spcAft>
                          <a:spcPts val="0"/>
                        </a:spcAft>
                        <a:buNone/>
                      </a:pPr>
                      <a:r>
                        <a:rPr lang="tr-TR" sz="1200" dirty="0" err="1"/>
                        <a:t>Portuguese</a:t>
                      </a:r>
                      <a:endParaRPr lang="tr-TR" sz="1200" dirty="0"/>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10009"/>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tr-TR" sz="1200" cap="none" spc="0" dirty="0" err="1">
                          <a:solidFill>
                            <a:schemeClr val="tx1"/>
                          </a:solidFill>
                        </a:rPr>
                        <a:t>University</a:t>
                      </a:r>
                      <a:r>
                        <a:rPr lang="tr-TR" sz="1200" cap="none" spc="0" dirty="0">
                          <a:solidFill>
                            <a:schemeClr val="tx1"/>
                          </a:solidFill>
                        </a:rPr>
                        <a:t> of </a:t>
                      </a:r>
                      <a:r>
                        <a:rPr lang="tr-TR" sz="1200" cap="none" spc="0" dirty="0" err="1">
                          <a:solidFill>
                            <a:schemeClr val="tx1"/>
                          </a:solidFill>
                        </a:rPr>
                        <a:t>Minho</a:t>
                      </a:r>
                      <a:endParaRPr lang="tr-TR" sz="1200" cap="none" spc="0" dirty="0">
                        <a:solidFill>
                          <a:schemeClr val="tx1"/>
                        </a:solidFill>
                      </a:endParaRPr>
                    </a:p>
                  </a:txBody>
                  <a:tcPr marL="68430" marR="68430" marT="34215" marB="34215"/>
                </a:tc>
                <a:tc>
                  <a:txBody>
                    <a:bodyPr/>
                    <a:lstStyle/>
                    <a:p>
                      <a:pPr marL="0" marR="0" lvl="0" indent="0" algn="ctr" rtl="0">
                        <a:spcBef>
                          <a:spcPts val="0"/>
                        </a:spcBef>
                        <a:spcAft>
                          <a:spcPts val="0"/>
                        </a:spcAft>
                        <a:buNone/>
                      </a:pPr>
                      <a:r>
                        <a:rPr lang="tr-TR" sz="1200" dirty="0" err="1"/>
                        <a:t>Portuguese</a:t>
                      </a:r>
                      <a:endParaRPr lang="tr-TR" sz="1200" dirty="0"/>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1663382487"/>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University of Chemical Technology and Metallurgy</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a:t>FR/DE</a:t>
                      </a:r>
                    </a:p>
                  </a:txBody>
                  <a:tcPr marL="68430" marR="68430" marT="34215" marB="34215" anchor="ctr"/>
                </a:tc>
                <a:extLst>
                  <a:ext uri="{0D108BD9-81ED-4DB2-BD59-A6C34878D82A}">
                    <a16:rowId xmlns:a16="http://schemas.microsoft.com/office/drawing/2014/main" val="10010"/>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UTP University of Science and Technology</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a:t>Polish</a:t>
                      </a:r>
                    </a:p>
                  </a:txBody>
                  <a:tcPr marL="68430" marR="68430" marT="34215" marB="34215" anchor="ctr"/>
                </a:tc>
                <a:extLst>
                  <a:ext uri="{0D108BD9-81ED-4DB2-BD59-A6C34878D82A}">
                    <a16:rowId xmlns:a16="http://schemas.microsoft.com/office/drawing/2014/main" val="10011"/>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The Technical University of Madrid</a:t>
                      </a:r>
                    </a:p>
                  </a:txBody>
                  <a:tcPr marL="68430" marR="68430" marT="34215" marB="34215"/>
                </a:tc>
                <a:tc>
                  <a:txBody>
                    <a:bodyPr/>
                    <a:lstStyle/>
                    <a:p>
                      <a:pPr marL="0" marR="0" lvl="0" indent="0" algn="ctr" rtl="0">
                        <a:spcBef>
                          <a:spcPts val="0"/>
                        </a:spcBef>
                        <a:spcAft>
                          <a:spcPts val="0"/>
                        </a:spcAft>
                        <a:buNone/>
                      </a:pPr>
                      <a:r>
                        <a:rPr lang="tr-TR" sz="1200"/>
                        <a:t>Spanish</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12"/>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dirty="0" err="1"/>
                        <a:t>University</a:t>
                      </a:r>
                      <a:r>
                        <a:rPr lang="tr-TR" sz="1200" dirty="0"/>
                        <a:t> of </a:t>
                      </a:r>
                      <a:r>
                        <a:rPr lang="tr-TR" sz="1200" dirty="0" err="1"/>
                        <a:t>Vigo</a:t>
                      </a:r>
                      <a:endParaRPr lang="tr-TR" sz="1200" dirty="0"/>
                    </a:p>
                  </a:txBody>
                  <a:tcPr marL="68430" marR="68430" marT="34215" marB="34215"/>
                </a:tc>
                <a:tc>
                  <a:txBody>
                    <a:bodyPr/>
                    <a:lstStyle/>
                    <a:p>
                      <a:pPr marL="0" marR="0" lvl="0" indent="0" algn="ctr" rtl="0">
                        <a:spcBef>
                          <a:spcPts val="0"/>
                        </a:spcBef>
                        <a:spcAft>
                          <a:spcPts val="0"/>
                        </a:spcAft>
                        <a:buNone/>
                      </a:pPr>
                      <a:r>
                        <a:rPr lang="tr-TR" sz="1200" dirty="0"/>
                        <a:t>Spanish</a:t>
                      </a:r>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10013"/>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tr-TR" sz="1200" cap="none" spc="0" dirty="0" err="1">
                          <a:solidFill>
                            <a:schemeClr val="tx1"/>
                          </a:solidFill>
                        </a:rPr>
                        <a:t>University</a:t>
                      </a:r>
                      <a:r>
                        <a:rPr lang="tr-TR" sz="1200" cap="none" spc="0" dirty="0">
                          <a:solidFill>
                            <a:schemeClr val="tx1"/>
                          </a:solidFill>
                        </a:rPr>
                        <a:t> of Santiago de </a:t>
                      </a:r>
                      <a:r>
                        <a:rPr lang="tr-TR" sz="1200" cap="none" spc="0" dirty="0" err="1">
                          <a:solidFill>
                            <a:schemeClr val="tx1"/>
                          </a:solidFill>
                        </a:rPr>
                        <a:t>Compostela</a:t>
                      </a:r>
                      <a:endParaRPr lang="tr-TR" sz="1200" cap="none" spc="0" dirty="0">
                        <a:solidFill>
                          <a:schemeClr val="tx1"/>
                        </a:solidFill>
                      </a:endParaRPr>
                    </a:p>
                  </a:txBody>
                  <a:tcPr marL="68430" marR="68430" marT="34215" marB="34215"/>
                </a:tc>
                <a:tc>
                  <a:txBody>
                    <a:bodyPr/>
                    <a:lstStyle/>
                    <a:p>
                      <a:pPr marL="0" marR="0" lvl="0" indent="0" algn="ctr" rtl="0">
                        <a:spcBef>
                          <a:spcPts val="0"/>
                        </a:spcBef>
                        <a:spcAft>
                          <a:spcPts val="0"/>
                        </a:spcAft>
                        <a:buNone/>
                      </a:pPr>
                      <a:r>
                        <a:rPr lang="tr-TR" sz="1200" dirty="0"/>
                        <a:t>Spanish</a:t>
                      </a:r>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268301417"/>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tr-TR" sz="1200"/>
                        <a:t>Vilnius Gediminas Technical University</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a:t>Lithuanian</a:t>
                      </a:r>
                    </a:p>
                  </a:txBody>
                  <a:tcPr marL="68430" marR="68430" marT="34215" marB="34215" anchor="ctr"/>
                </a:tc>
                <a:extLst>
                  <a:ext uri="{0D108BD9-81ED-4DB2-BD59-A6C34878D82A}">
                    <a16:rowId xmlns:a16="http://schemas.microsoft.com/office/drawing/2014/main" val="286789732"/>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en-US" sz="1200"/>
                        <a:t>Budapest University of Technology and</a:t>
                      </a:r>
                      <a:r>
                        <a:rPr lang="tr-TR" sz="1200"/>
                        <a:t> </a:t>
                      </a:r>
                      <a:r>
                        <a:rPr lang="en-US" sz="1200"/>
                        <a:t>Economics (BME)</a:t>
                      </a:r>
                      <a:endParaRPr lang="tr-TR" sz="1200"/>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dirty="0" err="1"/>
                        <a:t>Hungarian</a:t>
                      </a:r>
                      <a:endParaRPr lang="tr-TR" sz="1200" dirty="0"/>
                    </a:p>
                  </a:txBody>
                  <a:tcPr marL="68430" marR="68430" marT="34215" marB="34215" anchor="ctr"/>
                </a:tc>
                <a:extLst>
                  <a:ext uri="{0D108BD9-81ED-4DB2-BD59-A6C34878D82A}">
                    <a16:rowId xmlns:a16="http://schemas.microsoft.com/office/drawing/2014/main" val="2354236723"/>
                  </a:ext>
                </a:extLst>
              </a:tr>
            </a:tbl>
          </a:graphicData>
        </a:graphic>
      </p:graphicFrame>
    </p:spTree>
    <p:extLst>
      <p:ext uri="{BB962C8B-B14F-4D97-AF65-F5344CB8AC3E}">
        <p14:creationId xmlns:p14="http://schemas.microsoft.com/office/powerpoint/2010/main" val="262173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C308B-47B9-A8FC-4938-DED19B1AA271}"/>
              </a:ext>
            </a:extLst>
          </p:cNvPr>
          <p:cNvSpPr>
            <a:spLocks noGrp="1"/>
          </p:cNvSpPr>
          <p:nvPr>
            <p:ph type="title"/>
          </p:nvPr>
        </p:nvSpPr>
        <p:spPr>
          <a:xfrm>
            <a:off x="838200" y="365126"/>
            <a:ext cx="10515600" cy="823282"/>
          </a:xfrm>
        </p:spPr>
        <p:txBody>
          <a:bodyPr>
            <a:normAutofit/>
          </a:bodyPr>
          <a:lstStyle/>
          <a:p>
            <a:r>
              <a:rPr lang="tr-TR" sz="3600" dirty="0">
                <a:latin typeface="Chalkduster" panose="03050602040202020205" pitchFamily="66" charset="0"/>
              </a:rPr>
              <a:t>Kontenjanlar</a:t>
            </a:r>
          </a:p>
        </p:txBody>
      </p:sp>
      <p:graphicFrame>
        <p:nvGraphicFramePr>
          <p:cNvPr id="4" name="Google Shape;211;p19">
            <a:extLst>
              <a:ext uri="{FF2B5EF4-FFF2-40B4-BE49-F238E27FC236}">
                <a16:creationId xmlns:a16="http://schemas.microsoft.com/office/drawing/2014/main" id="{DF9D53FA-0155-B549-D233-6DF7DEBF926A}"/>
              </a:ext>
            </a:extLst>
          </p:cNvPr>
          <p:cNvGraphicFramePr/>
          <p:nvPr>
            <p:extLst>
              <p:ext uri="{D42A27DB-BD31-4B8C-83A1-F6EECF244321}">
                <p14:modId xmlns:p14="http://schemas.microsoft.com/office/powerpoint/2010/main" val="724516687"/>
              </p:ext>
            </p:extLst>
          </p:nvPr>
        </p:nvGraphicFramePr>
        <p:xfrm>
          <a:off x="667512" y="1089065"/>
          <a:ext cx="10335925" cy="5627676"/>
        </p:xfrm>
        <a:graphic>
          <a:graphicData uri="http://schemas.openxmlformats.org/drawingml/2006/table">
            <a:tbl>
              <a:tblPr firstRow="1" bandRow="1">
                <a:noFill/>
              </a:tblPr>
              <a:tblGrid>
                <a:gridCol w="1953925">
                  <a:extLst>
                    <a:ext uri="{9D8B030D-6E8A-4147-A177-3AD203B41FA5}">
                      <a16:colId xmlns:a16="http://schemas.microsoft.com/office/drawing/2014/main" val="20000"/>
                    </a:ext>
                  </a:extLst>
                </a:gridCol>
                <a:gridCol w="3646725">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068275">
                  <a:extLst>
                    <a:ext uri="{9D8B030D-6E8A-4147-A177-3AD203B41FA5}">
                      <a16:colId xmlns:a16="http://schemas.microsoft.com/office/drawing/2014/main" val="20003"/>
                    </a:ext>
                  </a:extLst>
                </a:gridCol>
              </a:tblGrid>
              <a:tr h="510558">
                <a:tc rowSpan="3">
                  <a:txBody>
                    <a:bodyPr/>
                    <a:lstStyle/>
                    <a:p>
                      <a:pPr marL="0" marR="0" lvl="0" indent="0" algn="ctr" rtl="0">
                        <a:spcBef>
                          <a:spcPts val="0"/>
                        </a:spcBef>
                        <a:spcAft>
                          <a:spcPts val="0"/>
                        </a:spcAft>
                        <a:buNone/>
                      </a:pPr>
                      <a:r>
                        <a:rPr lang="tr-TR" sz="1600" b="1" dirty="0">
                          <a:solidFill>
                            <a:schemeClr val="lt1"/>
                          </a:solidFill>
                        </a:rPr>
                        <a:t>Almanya</a:t>
                      </a: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rtl="0">
                        <a:spcBef>
                          <a:spcPts val="0"/>
                        </a:spcBef>
                        <a:spcAft>
                          <a:spcPts val="0"/>
                        </a:spcAft>
                        <a:buNone/>
                      </a:pPr>
                      <a:endParaRPr lang="tr-TR" sz="1400" b="0" dirty="0">
                        <a:solidFill>
                          <a:schemeClr val="dk1"/>
                        </a:solidFill>
                      </a:endParaRPr>
                    </a:p>
                    <a:p>
                      <a:pPr marL="0" marR="0" lvl="0" indent="0" algn="ctr" rtl="0">
                        <a:spcBef>
                          <a:spcPts val="0"/>
                        </a:spcBef>
                        <a:spcAft>
                          <a:spcPts val="0"/>
                        </a:spcAft>
                        <a:buNone/>
                      </a:pPr>
                      <a:r>
                        <a:rPr lang="tr-TR" sz="1400" b="0" dirty="0">
                          <a:solidFill>
                            <a:schemeClr val="dk1"/>
                          </a:solidFill>
                        </a:rPr>
                        <a:t>Julius-</a:t>
                      </a:r>
                      <a:r>
                        <a:rPr lang="tr-TR" sz="1400" b="0" dirty="0" err="1">
                          <a:solidFill>
                            <a:schemeClr val="dk1"/>
                          </a:solidFill>
                        </a:rPr>
                        <a:t>Maximilians</a:t>
                      </a:r>
                      <a:r>
                        <a:rPr lang="tr-TR" sz="1400" b="0" dirty="0">
                          <a:solidFill>
                            <a:schemeClr val="dk1"/>
                          </a:solidFill>
                        </a:rPr>
                        <a:t>-</a:t>
                      </a:r>
                      <a:r>
                        <a:rPr lang="tr-TR" sz="1400" b="0" dirty="0" err="1">
                          <a:solidFill>
                            <a:schemeClr val="dk1"/>
                          </a:solidFill>
                        </a:rPr>
                        <a:t>Universität</a:t>
                      </a:r>
                      <a:r>
                        <a:rPr lang="tr-TR" sz="1400" b="0" dirty="0">
                          <a:solidFill>
                            <a:schemeClr val="dk1"/>
                          </a:solidFill>
                        </a:rPr>
                        <a:t> </a:t>
                      </a:r>
                      <a:r>
                        <a:rPr lang="tr-TR" sz="1400" b="0" dirty="0" err="1">
                          <a:solidFill>
                            <a:schemeClr val="dk1"/>
                          </a:solidFill>
                        </a:rPr>
                        <a:t>Würzburg</a:t>
                      </a:r>
                      <a:endParaRPr sz="1400" b="0" dirty="0">
                        <a:solidFill>
                          <a:schemeClr val="dk1"/>
                        </a:solidFil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tr-TR" sz="1400" b="0" dirty="0" err="1">
                          <a:solidFill>
                            <a:schemeClr val="dk1"/>
                          </a:solidFill>
                        </a:rPr>
                        <a:t>Biology</a:t>
                      </a:r>
                      <a:r>
                        <a:rPr lang="tr-TR" sz="1400" b="0" dirty="0">
                          <a:solidFill>
                            <a:schemeClr val="dk1"/>
                          </a:solidFill>
                        </a:rPr>
                        <a:t> </a:t>
                      </a:r>
                      <a:r>
                        <a:rPr lang="tr-TR" sz="1400" b="0" dirty="0" err="1">
                          <a:solidFill>
                            <a:schemeClr val="dk1"/>
                          </a:solidFill>
                        </a:rPr>
                        <a:t>and</a:t>
                      </a:r>
                      <a:r>
                        <a:rPr lang="tr-TR" sz="1400" b="0" dirty="0">
                          <a:solidFill>
                            <a:schemeClr val="dk1"/>
                          </a:solidFill>
                        </a:rPr>
                        <a:t> </a:t>
                      </a:r>
                      <a:r>
                        <a:rPr lang="tr-TR" sz="1400" b="0" dirty="0" err="1">
                          <a:solidFill>
                            <a:schemeClr val="dk1"/>
                          </a:solidFill>
                        </a:rPr>
                        <a:t>Related</a:t>
                      </a:r>
                      <a:r>
                        <a:rPr lang="tr-TR" sz="1400" b="0" dirty="0">
                          <a:solidFill>
                            <a:schemeClr val="dk1"/>
                          </a:solidFill>
                        </a:rPr>
                        <a:t> </a:t>
                      </a:r>
                      <a:r>
                        <a:rPr lang="tr-TR" sz="1400" b="0" dirty="0" err="1">
                          <a:solidFill>
                            <a:schemeClr val="dk1"/>
                          </a:solidFill>
                        </a:rPr>
                        <a:t>Sciences</a:t>
                      </a:r>
                      <a:endParaRPr sz="14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2C2C2C"/>
                        </a:buClr>
                        <a:buSzPts val="1400"/>
                        <a:buFont typeface="Corbel"/>
                        <a:buNone/>
                      </a:pPr>
                      <a:r>
                        <a:rPr lang="tr-TR" sz="1400" b="0" i="0" u="none" strike="noStrike" cap="none" dirty="0">
                          <a:solidFill>
                            <a:srgbClr val="2C2C2C"/>
                          </a:solidFill>
                          <a:latin typeface="Corbel"/>
                          <a:ea typeface="Corbel"/>
                          <a:cs typeface="Corbel"/>
                          <a:sym typeface="Corbel"/>
                        </a:rPr>
                        <a:t>3 kişi</a:t>
                      </a:r>
                      <a:endParaRPr dirty="0"/>
                    </a:p>
                    <a:p>
                      <a:pPr marL="0" marR="0" lvl="0" indent="0" algn="ctr" rtl="0">
                        <a:lnSpc>
                          <a:spcPct val="100000"/>
                        </a:lnSpc>
                        <a:spcBef>
                          <a:spcPts val="0"/>
                        </a:spcBef>
                        <a:spcAft>
                          <a:spcPts val="0"/>
                        </a:spcAft>
                        <a:buClr>
                          <a:srgbClr val="2C2C2C"/>
                        </a:buClr>
                        <a:buSzPts val="1400"/>
                        <a:buFont typeface="Corbel"/>
                        <a:buNone/>
                      </a:pPr>
                      <a:r>
                        <a:rPr lang="tr-TR" sz="1400" b="0" i="0" u="none" strike="noStrike" cap="none" dirty="0">
                          <a:solidFill>
                            <a:srgbClr val="2C2C2C"/>
                          </a:solidFill>
                          <a:latin typeface="Corbel"/>
                          <a:ea typeface="Corbel"/>
                          <a:cs typeface="Corbel"/>
                          <a:sym typeface="Corbel"/>
                        </a:rPr>
                        <a:t>10 ay</a:t>
                      </a:r>
                      <a:endParaRPr sz="1400" b="0" i="0" u="none" strike="noStrike" cap="none" dirty="0">
                        <a:solidFill>
                          <a:srgbClr val="2C2C2C"/>
                        </a:solidFill>
                        <a:latin typeface="Corbel"/>
                        <a:ea typeface="Corbel"/>
                        <a:cs typeface="Corbel"/>
                        <a:sym typeface="Corbe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2603">
                <a:tc vMerge="1">
                  <a:txBody>
                    <a:bodyPr/>
                    <a:lstStyle/>
                    <a:p>
                      <a:endParaRPr lang="tr-TR"/>
                    </a:p>
                  </a:txBody>
                  <a:tcPr/>
                </a:tc>
                <a:tc>
                  <a:txBody>
                    <a:bodyPr/>
                    <a:lstStyle/>
                    <a:p>
                      <a:pPr marL="0" marR="0" lvl="0" indent="0" algn="ctr" rtl="0">
                        <a:spcBef>
                          <a:spcPts val="0"/>
                        </a:spcBef>
                        <a:spcAft>
                          <a:spcPts val="0"/>
                        </a:spcAft>
                        <a:buNone/>
                      </a:pPr>
                      <a:r>
                        <a:rPr lang="tr-TR" sz="1400" dirty="0" err="1"/>
                        <a:t>Darmstadt</a:t>
                      </a:r>
                      <a:r>
                        <a:rPr lang="tr-TR" sz="1400" dirty="0"/>
                        <a:t> </a:t>
                      </a:r>
                      <a:r>
                        <a:rPr lang="tr-TR" sz="1400" dirty="0" err="1"/>
                        <a:t>University</a:t>
                      </a:r>
                      <a:r>
                        <a:rPr lang="tr-TR" sz="1400" dirty="0"/>
                        <a:t> of Technology</a:t>
                      </a:r>
                      <a:endParaRPr sz="14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tr-TR" sz="1400" b="0" dirty="0" err="1">
                          <a:solidFill>
                            <a:schemeClr val="dk1"/>
                          </a:solidFill>
                        </a:rPr>
                        <a:t>Biotechnology</a:t>
                      </a:r>
                      <a:endParaRPr sz="14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tr-TR" sz="1400" b="0" dirty="0">
                          <a:solidFill>
                            <a:schemeClr val="dk1"/>
                          </a:solidFill>
                        </a:rPr>
                        <a:t>2 kişi</a:t>
                      </a:r>
                      <a:endParaRPr dirty="0"/>
                    </a:p>
                    <a:p>
                      <a:pPr marL="0" marR="0" lvl="0" indent="0" algn="ctr" rtl="0">
                        <a:spcBef>
                          <a:spcPts val="0"/>
                        </a:spcBef>
                        <a:spcAft>
                          <a:spcPts val="0"/>
                        </a:spcAft>
                        <a:buNone/>
                      </a:pPr>
                      <a:r>
                        <a:rPr lang="tr-TR" sz="1400" b="0" dirty="0">
                          <a:solidFill>
                            <a:schemeClr val="dk1"/>
                          </a:solidFill>
                        </a:rPr>
                        <a:t>10 ay</a:t>
                      </a:r>
                      <a:endParaRPr sz="14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2299">
                <a:tc vMerge="1">
                  <a:txBody>
                    <a:bodyPr/>
                    <a:lstStyle/>
                    <a:p>
                      <a:endParaRPr lang="tr-TR"/>
                    </a:p>
                  </a:txBody>
                  <a:tcPr/>
                </a:tc>
                <a:tc>
                  <a:txBody>
                    <a:bodyPr/>
                    <a:lstStyle/>
                    <a:p>
                      <a:pPr marL="0" marR="0" lvl="0" indent="0" algn="ctr" rtl="0" fontAlgn="t">
                        <a:lnSpc>
                          <a:spcPct val="100000"/>
                        </a:lnSpc>
                        <a:spcBef>
                          <a:spcPts val="0"/>
                        </a:spcBef>
                        <a:spcAft>
                          <a:spcPts val="0"/>
                        </a:spcAft>
                        <a:buClr>
                          <a:srgbClr val="000000"/>
                        </a:buClr>
                        <a:buFont typeface="Arial"/>
                        <a:buNone/>
                      </a:pPr>
                      <a:endParaRPr lang="tr-TR" sz="1400" b="0" i="0" u="none" strike="noStrike" cap="none" dirty="0">
                        <a:solidFill>
                          <a:schemeClr val="dk1"/>
                        </a:solidFill>
                        <a:latin typeface="Corbel"/>
                        <a:ea typeface="Corbel"/>
                        <a:cs typeface="Corbel"/>
                        <a:sym typeface="Arial"/>
                      </a:endParaRPr>
                    </a:p>
                    <a:p>
                      <a:pPr marL="0" marR="0" lvl="0" indent="0" algn="ctr" rtl="0" fontAlgn="t">
                        <a:lnSpc>
                          <a:spcPct val="100000"/>
                        </a:lnSpc>
                        <a:spcBef>
                          <a:spcPts val="0"/>
                        </a:spcBef>
                        <a:spcAft>
                          <a:spcPts val="0"/>
                        </a:spcAft>
                        <a:buClr>
                          <a:srgbClr val="000000"/>
                        </a:buClr>
                        <a:buFont typeface="Arial"/>
                        <a:buNone/>
                      </a:pPr>
                      <a:r>
                        <a:rPr lang="tr-TR" sz="1400" b="0" i="0" u="none" strike="noStrike" cap="none" dirty="0">
                          <a:solidFill>
                            <a:schemeClr val="dk1"/>
                          </a:solidFill>
                          <a:latin typeface="Corbel"/>
                          <a:ea typeface="Corbel"/>
                          <a:cs typeface="Corbel"/>
                          <a:sym typeface="Arial"/>
                        </a:rPr>
                        <a:t>TU Berlin</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fontAlgn="ctr">
                        <a:lnSpc>
                          <a:spcPct val="100000"/>
                        </a:lnSpc>
                        <a:spcBef>
                          <a:spcPts val="0"/>
                        </a:spcBef>
                        <a:spcAft>
                          <a:spcPts val="0"/>
                        </a:spcAft>
                        <a:buClr>
                          <a:srgbClr val="000000"/>
                        </a:buClr>
                        <a:buFont typeface="Arial"/>
                        <a:buNone/>
                      </a:pPr>
                      <a:r>
                        <a:rPr lang="tr-TR" sz="1400" b="0" i="0" u="none" strike="noStrike" cap="none" dirty="0" err="1">
                          <a:solidFill>
                            <a:schemeClr val="dk1"/>
                          </a:solidFill>
                          <a:latin typeface="Corbel"/>
                          <a:ea typeface="Corbel"/>
                          <a:cs typeface="Corbel"/>
                          <a:sym typeface="Arial"/>
                        </a:rPr>
                        <a:t>Food</a:t>
                      </a:r>
                      <a:r>
                        <a:rPr lang="tr-TR" sz="1400" b="0" i="0" u="none" strike="noStrike" cap="none" dirty="0">
                          <a:solidFill>
                            <a:schemeClr val="dk1"/>
                          </a:solidFill>
                          <a:latin typeface="Corbel"/>
                          <a:ea typeface="Corbel"/>
                          <a:cs typeface="Corbel"/>
                          <a:sym typeface="Arial"/>
                        </a:rPr>
                        <a:t> </a:t>
                      </a:r>
                      <a:r>
                        <a:rPr lang="tr-TR" sz="1400" b="0" i="0" u="none" strike="noStrike" cap="none" dirty="0" err="1">
                          <a:solidFill>
                            <a:schemeClr val="dk1"/>
                          </a:solidFill>
                          <a:latin typeface="Corbel"/>
                          <a:ea typeface="Corbel"/>
                          <a:cs typeface="Corbel"/>
                          <a:sym typeface="Arial"/>
                        </a:rPr>
                        <a:t>Biotechnology</a:t>
                      </a:r>
                      <a:endParaRPr lang="tr-TR" sz="1400" b="0" i="0" u="none" strike="noStrike" cap="none" dirty="0">
                        <a:solidFill>
                          <a:schemeClr val="dk1"/>
                        </a:solidFill>
                        <a:latin typeface="Corbel"/>
                        <a:ea typeface="Corbel"/>
                        <a:cs typeface="Corbel"/>
                        <a:sym typeface="Arial"/>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fontAlgn="ctr">
                        <a:lnSpc>
                          <a:spcPct val="100000"/>
                        </a:lnSpc>
                        <a:spcBef>
                          <a:spcPts val="0"/>
                        </a:spcBef>
                        <a:spcAft>
                          <a:spcPts val="0"/>
                        </a:spcAft>
                        <a:buClr>
                          <a:srgbClr val="000000"/>
                        </a:buClr>
                        <a:buFont typeface="Arial"/>
                        <a:buNone/>
                      </a:pPr>
                      <a:r>
                        <a:rPr lang="tr-TR" sz="1400" b="0" i="0" u="none" strike="noStrike" cap="none" dirty="0">
                          <a:solidFill>
                            <a:schemeClr val="dk1"/>
                          </a:solidFill>
                          <a:latin typeface="Corbel"/>
                          <a:ea typeface="Corbel"/>
                          <a:cs typeface="Corbel"/>
                          <a:sym typeface="Arial"/>
                        </a:rPr>
                        <a:t>3 kişi</a:t>
                      </a:r>
                    </a:p>
                    <a:p>
                      <a:pPr marL="0" marR="0" lvl="0" indent="0" algn="ctr" rtl="0" fontAlgn="ctr">
                        <a:lnSpc>
                          <a:spcPct val="100000"/>
                        </a:lnSpc>
                        <a:spcBef>
                          <a:spcPts val="0"/>
                        </a:spcBef>
                        <a:spcAft>
                          <a:spcPts val="0"/>
                        </a:spcAft>
                        <a:buClr>
                          <a:srgbClr val="000000"/>
                        </a:buClr>
                        <a:buFont typeface="Arial"/>
                        <a:buNone/>
                      </a:pPr>
                      <a:r>
                        <a:rPr lang="tr-TR" sz="1400" b="0" i="0" u="none" strike="noStrike" cap="none" dirty="0">
                          <a:solidFill>
                            <a:schemeClr val="dk1"/>
                          </a:solidFill>
                          <a:latin typeface="Corbel"/>
                          <a:ea typeface="Corbel"/>
                          <a:cs typeface="Corbel"/>
                          <a:sym typeface="Arial"/>
                        </a:rPr>
                        <a:t>10 ay</a:t>
                      </a: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86599">
                <a:tc>
                  <a:txBody>
                    <a:bodyPr/>
                    <a:lstStyle/>
                    <a:p>
                      <a:pPr marL="0" marR="0" lvl="0" indent="0" algn="ctr" rtl="0">
                        <a:spcBef>
                          <a:spcPts val="0"/>
                        </a:spcBef>
                        <a:spcAft>
                          <a:spcPts val="0"/>
                        </a:spcAft>
                        <a:buNone/>
                      </a:pPr>
                      <a:r>
                        <a:rPr lang="tr-TR" sz="1600" b="1" dirty="0">
                          <a:solidFill>
                            <a:schemeClr val="lt1"/>
                          </a:solidFill>
                        </a:rPr>
                        <a:t>Belçika</a:t>
                      </a: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r>
                        <a:rPr lang="tr-TR" sz="1400" dirty="0"/>
                        <a:t>KU </a:t>
                      </a:r>
                      <a:r>
                        <a:rPr lang="tr-TR" sz="1400" dirty="0" err="1"/>
                        <a:t>Leuven</a:t>
                      </a:r>
                      <a:endParaRPr sz="14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err="1"/>
                        <a:t>Biochemical</a:t>
                      </a:r>
                      <a:r>
                        <a:rPr lang="tr-TR" sz="1400" dirty="0"/>
                        <a:t> </a:t>
                      </a:r>
                      <a:r>
                        <a:rPr lang="tr-TR" sz="1400" dirty="0" err="1"/>
                        <a:t>Engineering</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a:t> 1 kişi</a:t>
                      </a:r>
                      <a:endParaRPr dirty="0"/>
                    </a:p>
                    <a:p>
                      <a:pPr marL="0" marR="0" lvl="0" indent="0" algn="ctr" rtl="0">
                        <a:spcBef>
                          <a:spcPts val="0"/>
                        </a:spcBef>
                        <a:spcAft>
                          <a:spcPts val="0"/>
                        </a:spcAft>
                        <a:buNone/>
                      </a:pPr>
                      <a:r>
                        <a:rPr lang="tr-TR" sz="1400" dirty="0"/>
                        <a:t>5 ay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46219">
                <a:tc rowSpan="2">
                  <a:txBody>
                    <a:bodyPr/>
                    <a:lstStyle/>
                    <a:p>
                      <a:pPr marL="0" marR="0" lvl="0" indent="0" algn="ctr" rtl="0">
                        <a:spcBef>
                          <a:spcPts val="0"/>
                        </a:spcBef>
                        <a:spcAft>
                          <a:spcPts val="0"/>
                        </a:spcAft>
                        <a:buNone/>
                      </a:pPr>
                      <a:r>
                        <a:rPr lang="tr-TR" sz="1600" b="1" dirty="0">
                          <a:solidFill>
                            <a:schemeClr val="lt1"/>
                          </a:solidFill>
                        </a:rPr>
                        <a:t>Portekiz</a:t>
                      </a: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r>
                        <a:rPr lang="tr-TR" sz="1400" dirty="0" err="1"/>
                        <a:t>University</a:t>
                      </a:r>
                      <a:r>
                        <a:rPr lang="tr-TR" sz="1400" dirty="0"/>
                        <a:t> of </a:t>
                      </a:r>
                      <a:r>
                        <a:rPr lang="tr-TR" sz="1400" dirty="0" err="1"/>
                        <a:t>Aveiro</a:t>
                      </a:r>
                      <a:endParaRPr sz="14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b="0" dirty="0" err="1">
                          <a:solidFill>
                            <a:schemeClr val="dk1"/>
                          </a:solidFill>
                        </a:rPr>
                        <a:t>Biotechnology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346219">
                <a:tc vMerge="1">
                  <a:txBody>
                    <a:bodyPr/>
                    <a:lstStyle/>
                    <a:p>
                      <a:pPr marL="0" marR="0" lvl="0" indent="0" algn="ctr" rtl="0">
                        <a:spcBef>
                          <a:spcPts val="0"/>
                        </a:spcBef>
                        <a:spcAft>
                          <a:spcPts val="0"/>
                        </a:spcAft>
                        <a:buNone/>
                      </a:pP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cap="none" spc="0" dirty="0" err="1">
                          <a:solidFill>
                            <a:schemeClr val="tx1"/>
                          </a:solidFill>
                        </a:rPr>
                        <a:t>University</a:t>
                      </a:r>
                      <a:r>
                        <a:rPr lang="tr-TR" sz="1400" cap="none" spc="0" dirty="0">
                          <a:solidFill>
                            <a:schemeClr val="tx1"/>
                          </a:solidFill>
                        </a:rPr>
                        <a:t> of </a:t>
                      </a:r>
                      <a:r>
                        <a:rPr lang="tr-TR" sz="1400" cap="none" spc="0" dirty="0" err="1">
                          <a:solidFill>
                            <a:schemeClr val="tx1"/>
                          </a:solidFill>
                        </a:rPr>
                        <a:t>Minho</a:t>
                      </a:r>
                      <a:endParaRPr lang="tr-TR" sz="1400" cap="none" spc="0" dirty="0">
                        <a:solidFill>
                          <a:schemeClr val="tx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err="1"/>
                        <a:t>Bioengineering</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a:t>5 kişi</a:t>
                      </a:r>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878502"/>
                  </a:ext>
                </a:extLst>
              </a:tr>
            </a:tbl>
          </a:graphicData>
        </a:graphic>
      </p:graphicFrame>
    </p:spTree>
    <p:extLst>
      <p:ext uri="{BB962C8B-B14F-4D97-AF65-F5344CB8AC3E}">
        <p14:creationId xmlns:p14="http://schemas.microsoft.com/office/powerpoint/2010/main" val="173205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C308B-47B9-A8FC-4938-DED19B1AA271}"/>
              </a:ext>
            </a:extLst>
          </p:cNvPr>
          <p:cNvSpPr>
            <a:spLocks noGrp="1"/>
          </p:cNvSpPr>
          <p:nvPr>
            <p:ph type="title"/>
          </p:nvPr>
        </p:nvSpPr>
        <p:spPr>
          <a:xfrm>
            <a:off x="747544" y="0"/>
            <a:ext cx="10515600" cy="823282"/>
          </a:xfrm>
        </p:spPr>
        <p:txBody>
          <a:bodyPr>
            <a:normAutofit/>
          </a:bodyPr>
          <a:lstStyle/>
          <a:p>
            <a:r>
              <a:rPr lang="tr-TR" sz="3600" dirty="0">
                <a:latin typeface="Chalkduster" panose="03050602040202020205" pitchFamily="66" charset="0"/>
              </a:rPr>
              <a:t>Kontenjanlar</a:t>
            </a:r>
          </a:p>
        </p:txBody>
      </p:sp>
      <p:graphicFrame>
        <p:nvGraphicFramePr>
          <p:cNvPr id="3" name="Google Shape;218;p20">
            <a:extLst>
              <a:ext uri="{FF2B5EF4-FFF2-40B4-BE49-F238E27FC236}">
                <a16:creationId xmlns:a16="http://schemas.microsoft.com/office/drawing/2014/main" id="{A27E991C-48BC-9A10-B0CB-A560A634EEEB}"/>
              </a:ext>
            </a:extLst>
          </p:cNvPr>
          <p:cNvGraphicFramePr/>
          <p:nvPr>
            <p:extLst>
              <p:ext uri="{D42A27DB-BD31-4B8C-83A1-F6EECF244321}">
                <p14:modId xmlns:p14="http://schemas.microsoft.com/office/powerpoint/2010/main" val="4098383852"/>
              </p:ext>
            </p:extLst>
          </p:nvPr>
        </p:nvGraphicFramePr>
        <p:xfrm>
          <a:off x="1065887" y="823282"/>
          <a:ext cx="10060225" cy="5923400"/>
        </p:xfrm>
        <a:graphic>
          <a:graphicData uri="http://schemas.openxmlformats.org/drawingml/2006/table">
            <a:tbl>
              <a:tblPr firstRow="1" bandRow="1">
                <a:noFill/>
              </a:tblPr>
              <a:tblGrid>
                <a:gridCol w="1969950">
                  <a:extLst>
                    <a:ext uri="{9D8B030D-6E8A-4147-A177-3AD203B41FA5}">
                      <a16:colId xmlns:a16="http://schemas.microsoft.com/office/drawing/2014/main" val="20000"/>
                    </a:ext>
                  </a:extLst>
                </a:gridCol>
                <a:gridCol w="3060175">
                  <a:extLst>
                    <a:ext uri="{9D8B030D-6E8A-4147-A177-3AD203B41FA5}">
                      <a16:colId xmlns:a16="http://schemas.microsoft.com/office/drawing/2014/main" val="20001"/>
                    </a:ext>
                  </a:extLst>
                </a:gridCol>
                <a:gridCol w="3076050">
                  <a:extLst>
                    <a:ext uri="{9D8B030D-6E8A-4147-A177-3AD203B41FA5}">
                      <a16:colId xmlns:a16="http://schemas.microsoft.com/office/drawing/2014/main" val="20002"/>
                    </a:ext>
                  </a:extLst>
                </a:gridCol>
                <a:gridCol w="1954050">
                  <a:extLst>
                    <a:ext uri="{9D8B030D-6E8A-4147-A177-3AD203B41FA5}">
                      <a16:colId xmlns:a16="http://schemas.microsoft.com/office/drawing/2014/main" val="20003"/>
                    </a:ext>
                  </a:extLst>
                </a:gridCol>
              </a:tblGrid>
              <a:tr h="370850">
                <a:tc rowSpan="2">
                  <a:txBody>
                    <a:bodyPr/>
                    <a:lstStyle/>
                    <a:p>
                      <a:pPr marL="0" marR="0" lvl="0" indent="0" algn="ctr" rtl="0">
                        <a:spcBef>
                          <a:spcPts val="0"/>
                        </a:spcBef>
                        <a:spcAft>
                          <a:spcPts val="0"/>
                        </a:spcAft>
                        <a:buNone/>
                      </a:pPr>
                      <a:r>
                        <a:rPr lang="tr-TR" sz="1600" b="1" dirty="0">
                          <a:solidFill>
                            <a:schemeClr val="lt1"/>
                          </a:solidFill>
                        </a:rPr>
                        <a:t>Polonya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b="0" dirty="0" err="1">
                          <a:solidFill>
                            <a:schemeClr val="tx1"/>
                          </a:solidFill>
                        </a:rPr>
                        <a:t>Wroclaw</a:t>
                      </a:r>
                      <a:r>
                        <a:rPr lang="tr-TR" sz="1400" b="0" dirty="0">
                          <a:solidFill>
                            <a:schemeClr val="tx1"/>
                          </a:solidFill>
                        </a:rPr>
                        <a:t> </a:t>
                      </a:r>
                      <a:r>
                        <a:rPr lang="tr-TR" sz="1400" b="0" dirty="0" err="1">
                          <a:solidFill>
                            <a:schemeClr val="tx1"/>
                          </a:solidFill>
                        </a:rPr>
                        <a:t>University</a:t>
                      </a:r>
                      <a:r>
                        <a:rPr lang="tr-TR" sz="1400" b="0" dirty="0">
                          <a:solidFill>
                            <a:schemeClr val="tx1"/>
                          </a:solidFill>
                        </a:rPr>
                        <a:t> of Technology</a:t>
                      </a:r>
                      <a:endParaRPr sz="1400" b="0" dirty="0">
                        <a:solidFill>
                          <a:schemeClr val="tx1"/>
                        </a:solidFill>
                      </a:endParaRPr>
                    </a:p>
                  </a:txBody>
                  <a:tcPr marL="91450" marR="91450" marT="45725" marB="4572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b="0" dirty="0" err="1">
                          <a:solidFill>
                            <a:schemeClr val="tx1"/>
                          </a:solidFill>
                        </a:rPr>
                        <a:t>Chemical</a:t>
                      </a:r>
                      <a:r>
                        <a:rPr lang="tr-TR" sz="1400" b="0" dirty="0">
                          <a:solidFill>
                            <a:schemeClr val="tx1"/>
                          </a:solidFill>
                        </a:rPr>
                        <a:t> </a:t>
                      </a:r>
                      <a:r>
                        <a:rPr lang="tr-TR" sz="1400" b="0" dirty="0" err="1">
                          <a:solidFill>
                            <a:schemeClr val="tx1"/>
                          </a:solidFill>
                        </a:rPr>
                        <a:t>and</a:t>
                      </a:r>
                      <a:r>
                        <a:rPr lang="tr-TR" sz="1400" b="0" dirty="0">
                          <a:solidFill>
                            <a:schemeClr val="tx1"/>
                          </a:solidFill>
                        </a:rPr>
                        <a:t> </a:t>
                      </a:r>
                      <a:r>
                        <a:rPr lang="tr-TR" sz="1400" b="0" dirty="0" err="1">
                          <a:solidFill>
                            <a:schemeClr val="tx1"/>
                          </a:solidFill>
                        </a:rPr>
                        <a:t>process</a:t>
                      </a:r>
                      <a:endParaRPr sz="1400" b="0" dirty="0">
                        <a:solidFill>
                          <a:schemeClr val="tx1"/>
                        </a:solidFill>
                      </a:endParaRPr>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b="0" dirty="0">
                          <a:solidFill>
                            <a:schemeClr val="tx1"/>
                          </a:solidFill>
                        </a:rPr>
                        <a:t>7 kişi</a:t>
                      </a:r>
                      <a:endParaRPr b="0" dirty="0">
                        <a:solidFill>
                          <a:schemeClr val="tx1"/>
                        </a:solidFill>
                      </a:endParaRPr>
                    </a:p>
                    <a:p>
                      <a:pPr marL="0" marR="0" lvl="0" indent="0" algn="ctr" rtl="0">
                        <a:spcBef>
                          <a:spcPts val="0"/>
                        </a:spcBef>
                        <a:spcAft>
                          <a:spcPts val="0"/>
                        </a:spcAft>
                        <a:buNone/>
                      </a:pPr>
                      <a:r>
                        <a:rPr lang="tr-TR" sz="1400" b="0" dirty="0">
                          <a:solidFill>
                            <a:schemeClr val="tx1"/>
                          </a:solidFill>
                        </a:rPr>
                        <a:t>10 ay</a:t>
                      </a:r>
                      <a:endParaRPr sz="1400" b="0" dirty="0">
                        <a:solidFill>
                          <a:schemeClr val="tx1"/>
                        </a:solidFill>
                      </a:endParaRPr>
                    </a:p>
                  </a:txBody>
                  <a:tcPr marL="91450" marR="91450" marT="45725" marB="45725" anchor="ctr">
                    <a:lnL w="12700" cap="flat" cmpd="sng" algn="ctr">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0"/>
                  </a:ext>
                </a:extLst>
              </a:tr>
              <a:tr h="370850">
                <a:tc vMerge="1">
                  <a:txBody>
                    <a:bodyPr/>
                    <a:lstStyle/>
                    <a:p>
                      <a:endParaRPr lang="tr-TR"/>
                    </a:p>
                  </a:txBody>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a:t>UTP </a:t>
                      </a:r>
                      <a:r>
                        <a:rPr lang="tr-TR" sz="1400" dirty="0" err="1"/>
                        <a:t>University</a:t>
                      </a:r>
                      <a:r>
                        <a:rPr lang="tr-TR" sz="1400" dirty="0"/>
                        <a:t> of </a:t>
                      </a:r>
                      <a:r>
                        <a:rPr lang="tr-TR" sz="1400" dirty="0" err="1"/>
                        <a:t>Science</a:t>
                      </a:r>
                      <a:r>
                        <a:rPr lang="tr-TR" sz="1400" dirty="0"/>
                        <a:t> </a:t>
                      </a:r>
                      <a:r>
                        <a:rPr lang="tr-TR" sz="1400" dirty="0" err="1"/>
                        <a:t>and</a:t>
                      </a:r>
                      <a:r>
                        <a:rPr lang="tr-TR" sz="1400" dirty="0"/>
                        <a:t> Technology</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tr-TR" sz="1400" dirty="0" err="1"/>
                        <a:t>Faculty</a:t>
                      </a:r>
                      <a:r>
                        <a:rPr lang="tr-TR" sz="1400" dirty="0"/>
                        <a:t> of </a:t>
                      </a:r>
                      <a:r>
                        <a:rPr lang="tr-TR" sz="1400" dirty="0" err="1"/>
                        <a:t>Agriculture</a:t>
                      </a:r>
                      <a:r>
                        <a:rPr lang="tr-TR" sz="1400" dirty="0"/>
                        <a:t> </a:t>
                      </a:r>
                      <a:r>
                        <a:rPr lang="tr-TR" sz="1400" dirty="0" err="1"/>
                        <a:t>and</a:t>
                      </a:r>
                      <a:r>
                        <a:rPr lang="tr-TR" sz="1400" dirty="0"/>
                        <a:t> </a:t>
                      </a:r>
                      <a:r>
                        <a:rPr lang="tr-TR" sz="1400" dirty="0" err="1"/>
                        <a:t>Biotechnology</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tr-TR" sz="1400"/>
                        <a:t>5 kişi</a:t>
                      </a:r>
                      <a:endParaRPr/>
                    </a:p>
                    <a:p>
                      <a:pPr marL="0" marR="0" lvl="0" indent="0" algn="ctr" rtl="0">
                        <a:spcBef>
                          <a:spcPts val="0"/>
                        </a:spcBef>
                        <a:spcAft>
                          <a:spcPts val="0"/>
                        </a:spcAft>
                        <a:buNone/>
                      </a:pPr>
                      <a:r>
                        <a:rPr lang="tr-TR" sz="1400"/>
                        <a:t>10 ay</a:t>
                      </a:r>
                      <a:endParaRPr sz="1400"/>
                    </a:p>
                  </a:txBody>
                  <a:tcPr marL="91450" marR="91450" marT="45725" marB="45725"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tr-TR" sz="1600" b="1" dirty="0">
                          <a:solidFill>
                            <a:schemeClr val="lt1"/>
                          </a:solidFill>
                        </a:rPr>
                        <a:t>Estonya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dirty="0" err="1"/>
                        <a:t>University</a:t>
                      </a:r>
                      <a:r>
                        <a:rPr lang="tr-TR" sz="1400" dirty="0"/>
                        <a:t> of </a:t>
                      </a:r>
                      <a:r>
                        <a:rPr lang="tr-TR" sz="1400" dirty="0" err="1"/>
                        <a:t>Tartu</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err="1"/>
                        <a:t>Chemistry</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a:t>2 kişi</a:t>
                      </a:r>
                      <a:endParaRPr/>
                    </a:p>
                    <a:p>
                      <a:pPr marL="0" marR="0" lvl="0" indent="0" algn="ctr" rtl="0">
                        <a:spcBef>
                          <a:spcPts val="0"/>
                        </a:spcBef>
                        <a:spcAft>
                          <a:spcPts val="0"/>
                        </a:spcAft>
                        <a:buNone/>
                      </a:pPr>
                      <a:r>
                        <a:rPr lang="tr-TR" sz="1400"/>
                        <a:t>10 ay</a:t>
                      </a:r>
                      <a:endParaRPr sz="1400"/>
                    </a:p>
                  </a:txBody>
                  <a:tcPr marL="91450" marR="91450" marT="45725" marB="45725" anchor="ctr">
                    <a:lnL w="12700" cap="flat" cmpd="sng">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tr-TR" sz="1600" b="1" dirty="0">
                          <a:solidFill>
                            <a:schemeClr val="lt1"/>
                          </a:solidFill>
                        </a:rPr>
                        <a:t>Yunanistan</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dirty="0" err="1"/>
                        <a:t>University</a:t>
                      </a:r>
                      <a:r>
                        <a:rPr lang="tr-TR" sz="1400" dirty="0"/>
                        <a:t> of </a:t>
                      </a:r>
                      <a:r>
                        <a:rPr lang="tr-TR" sz="1400" dirty="0" err="1"/>
                        <a:t>Crete</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Biology</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tr-TR" sz="1600" b="1">
                          <a:solidFill>
                            <a:schemeClr val="lt1"/>
                          </a:solidFill>
                        </a:rPr>
                        <a:t>Romanya</a:t>
                      </a: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err="1"/>
                        <a:t>Politehnica</a:t>
                      </a:r>
                      <a:r>
                        <a:rPr lang="tr-TR" sz="1400" dirty="0"/>
                        <a:t> </a:t>
                      </a:r>
                      <a:r>
                        <a:rPr lang="tr-TR" sz="1400" dirty="0" err="1"/>
                        <a:t>University</a:t>
                      </a:r>
                      <a:r>
                        <a:rPr lang="tr-TR" sz="1400" dirty="0"/>
                        <a:t> of </a:t>
                      </a:r>
                      <a:r>
                        <a:rPr lang="tr-TR" sz="1400" dirty="0" err="1"/>
                        <a:t>Bucharest</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err="1"/>
                        <a:t>Analytical</a:t>
                      </a:r>
                      <a:r>
                        <a:rPr lang="tr-TR" sz="1400" dirty="0"/>
                        <a:t> </a:t>
                      </a:r>
                      <a:r>
                        <a:rPr lang="tr-TR" sz="1400" dirty="0" err="1"/>
                        <a:t>Chemistry</a:t>
                      </a:r>
                      <a:r>
                        <a:rPr lang="tr-TR" sz="1400" dirty="0"/>
                        <a:t> </a:t>
                      </a:r>
                      <a:r>
                        <a:rPr lang="tr-TR" sz="1400" dirty="0" err="1"/>
                        <a:t>and</a:t>
                      </a:r>
                      <a:r>
                        <a:rPr lang="tr-TR" sz="1400" dirty="0"/>
                        <a:t> </a:t>
                      </a:r>
                      <a:r>
                        <a:rPr lang="tr-TR" sz="1400" dirty="0" err="1"/>
                        <a:t>Instrumental</a:t>
                      </a:r>
                      <a:r>
                        <a:rPr lang="tr-TR" sz="1400" dirty="0"/>
                        <a:t> </a:t>
                      </a:r>
                      <a:r>
                        <a:rPr lang="tr-TR" sz="1400" dirty="0" err="1"/>
                        <a:t>Anaylsis</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a:t>2 kişi</a:t>
                      </a:r>
                      <a:endParaRPr/>
                    </a:p>
                    <a:p>
                      <a:pPr marL="0" marR="0" lvl="0" indent="0" algn="ctr" rtl="0">
                        <a:spcBef>
                          <a:spcPts val="0"/>
                        </a:spcBef>
                        <a:spcAft>
                          <a:spcPts val="0"/>
                        </a:spcAft>
                        <a:buNone/>
                      </a:pPr>
                      <a:r>
                        <a:rPr lang="tr-TR" sz="1400"/>
                        <a:t>10 ay</a:t>
                      </a:r>
                      <a:endParaRPr sz="1400"/>
                    </a:p>
                  </a:txBody>
                  <a:tcPr marL="91450" marR="91450" marT="45725" marB="45725" anchor="ctr">
                    <a:lnL w="12700" cap="flat" cmpd="sng">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4"/>
                  </a:ext>
                </a:extLst>
              </a:tr>
              <a:tr h="741700">
                <a:tc rowSpan="3">
                  <a:txBody>
                    <a:bodyPr/>
                    <a:lstStyle/>
                    <a:p>
                      <a:pPr marL="0" marR="0" lvl="0" indent="0" algn="ctr" rtl="0">
                        <a:spcBef>
                          <a:spcPts val="0"/>
                        </a:spcBef>
                        <a:spcAft>
                          <a:spcPts val="0"/>
                        </a:spcAft>
                        <a:buNone/>
                      </a:pPr>
                      <a:r>
                        <a:rPr lang="tr-TR" sz="1600" b="1" dirty="0">
                          <a:solidFill>
                            <a:schemeClr val="lt1"/>
                          </a:solidFill>
                        </a:rPr>
                        <a:t>İspanya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lnSpc>
                          <a:spcPct val="100000"/>
                        </a:lnSpc>
                        <a:spcBef>
                          <a:spcPts val="0"/>
                        </a:spcBef>
                        <a:spcAft>
                          <a:spcPts val="0"/>
                        </a:spcAft>
                        <a:buClr>
                          <a:schemeClr val="lt1"/>
                        </a:buClr>
                        <a:buSzPts val="1400"/>
                        <a:buFont typeface="Corbel"/>
                        <a:buNone/>
                      </a:pPr>
                      <a:endParaRPr lang="tr-TR" sz="1400" dirty="0"/>
                    </a:p>
                    <a:p>
                      <a:pPr marL="0" marR="0" lvl="0" indent="0" algn="ctr" rtl="0">
                        <a:lnSpc>
                          <a:spcPct val="100000"/>
                        </a:lnSpc>
                        <a:spcBef>
                          <a:spcPts val="0"/>
                        </a:spcBef>
                        <a:spcAft>
                          <a:spcPts val="0"/>
                        </a:spcAft>
                        <a:buClr>
                          <a:schemeClr val="lt1"/>
                        </a:buClr>
                        <a:buSzPts val="1400"/>
                        <a:buFont typeface="Corbel"/>
                        <a:buNone/>
                      </a:pPr>
                      <a:r>
                        <a:rPr lang="tr-TR" sz="1400" dirty="0" err="1"/>
                        <a:t>The</a:t>
                      </a:r>
                      <a:r>
                        <a:rPr lang="tr-TR" sz="1400" dirty="0"/>
                        <a:t> Technical </a:t>
                      </a:r>
                      <a:r>
                        <a:rPr lang="tr-TR" sz="1400" dirty="0" err="1"/>
                        <a:t>University</a:t>
                      </a:r>
                      <a:r>
                        <a:rPr lang="tr-TR" sz="1400" dirty="0"/>
                        <a:t> of Madrid</a:t>
                      </a:r>
                      <a:endParaRPr sz="1400" dirty="0"/>
                    </a:p>
                  </a:txBody>
                  <a:tcPr marL="91450" marR="91450" marT="45725" marB="4572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Biomedical</a:t>
                      </a:r>
                      <a:r>
                        <a:rPr lang="tr-TR" sz="1400" dirty="0"/>
                        <a:t> </a:t>
                      </a:r>
                      <a:r>
                        <a:rPr lang="tr-TR" sz="1400" dirty="0" err="1"/>
                        <a:t>Engineering</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10005"/>
                  </a:ext>
                </a:extLst>
              </a:tr>
              <a:tr h="370850">
                <a:tc vMerge="1">
                  <a:txBody>
                    <a:bodyPr/>
                    <a:lstStyle/>
                    <a:p>
                      <a:endParaRPr lang="tr-TR"/>
                    </a:p>
                  </a:txBody>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err="1"/>
                        <a:t>University</a:t>
                      </a:r>
                      <a:r>
                        <a:rPr lang="tr-TR" sz="1400" dirty="0"/>
                        <a:t> of </a:t>
                      </a:r>
                      <a:r>
                        <a:rPr lang="tr-TR" sz="1400" dirty="0" err="1"/>
                        <a:t>Vigo</a:t>
                      </a:r>
                      <a:endParaRPr sz="1400" dirty="0"/>
                    </a:p>
                  </a:txBody>
                  <a:tcPr marL="91450" marR="91450" marT="45725" marB="4572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err="1"/>
                        <a:t>Biomedical</a:t>
                      </a:r>
                      <a:r>
                        <a:rPr lang="tr-TR" sz="1400" dirty="0"/>
                        <a:t> </a:t>
                      </a:r>
                      <a:r>
                        <a:rPr lang="tr-TR" sz="1400" dirty="0" err="1"/>
                        <a:t>Engineering</a:t>
                      </a:r>
                      <a:endParaRPr sz="1400" dirty="0"/>
                    </a:p>
                    <a:p>
                      <a:pPr marL="0" marR="0" lvl="0" indent="0" algn="ctr" rtl="0">
                        <a:spcBef>
                          <a:spcPts val="0"/>
                        </a:spcBef>
                        <a:spcAft>
                          <a:spcPts val="0"/>
                        </a:spcAft>
                        <a:buNone/>
                      </a:pPr>
                      <a:r>
                        <a:rPr lang="tr-TR" sz="1400" dirty="0" err="1"/>
                        <a:t>Biology</a:t>
                      </a:r>
                      <a:endParaRP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dirty="0"/>
                    </a:p>
                  </a:txBody>
                  <a:tcPr marL="91450" marR="91450" marT="45725" marB="45725" anchor="ctr">
                    <a:lnL w="12700" cap="flat" cmpd="sng" algn="ctr">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6"/>
                  </a:ext>
                </a:extLst>
              </a:tr>
              <a:tr h="370850">
                <a:tc vMerge="1">
                  <a:txBody>
                    <a:bodyPr/>
                    <a:lstStyle/>
                    <a:p>
                      <a:pPr marL="0" marR="0" lvl="0" indent="0" algn="ctr" rtl="0">
                        <a:spcBef>
                          <a:spcPts val="0"/>
                        </a:spcBef>
                        <a:spcAft>
                          <a:spcPts val="0"/>
                        </a:spcAft>
                        <a:buNone/>
                      </a:pP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defTabSz="914400" rtl="0" eaLnBrk="1" fontAlgn="auto" latinLnBrk="0" hangingPunct="1">
                        <a:lnSpc>
                          <a:spcPct val="100000"/>
                        </a:lnSpc>
                        <a:spcBef>
                          <a:spcPts val="0"/>
                        </a:spcBef>
                        <a:spcAft>
                          <a:spcPts val="0"/>
                        </a:spcAft>
                        <a:buClr>
                          <a:schemeClr val="lt1"/>
                        </a:buClr>
                        <a:buSzPts val="1400"/>
                        <a:buFont typeface="Corbel"/>
                        <a:buNone/>
                        <a:tabLst/>
                        <a:defRPr/>
                      </a:pPr>
                      <a:r>
                        <a:rPr lang="tr-TR" sz="1400" cap="none" spc="0" dirty="0" err="1">
                          <a:solidFill>
                            <a:schemeClr val="tx1"/>
                          </a:solidFill>
                        </a:rPr>
                        <a:t>University</a:t>
                      </a:r>
                      <a:r>
                        <a:rPr lang="tr-TR" sz="1400" cap="none" spc="0" dirty="0">
                          <a:solidFill>
                            <a:schemeClr val="tx1"/>
                          </a:solidFill>
                        </a:rPr>
                        <a:t> of Santiago de </a:t>
                      </a:r>
                      <a:r>
                        <a:rPr lang="tr-TR" sz="1400" cap="none" spc="0" dirty="0" err="1">
                          <a:solidFill>
                            <a:schemeClr val="tx1"/>
                          </a:solidFill>
                        </a:rPr>
                        <a:t>Compostela</a:t>
                      </a:r>
                      <a:endParaRPr lang="tr-TR" sz="1400" cap="none" spc="0" dirty="0">
                        <a:solidFill>
                          <a:schemeClr val="tx1"/>
                        </a:solidFill>
                      </a:endParaRPr>
                    </a:p>
                  </a:txBody>
                  <a:tcPr marL="91450" marR="91450" marT="45725" marB="4572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err="1"/>
                        <a:t>Biotechnology</a:t>
                      </a:r>
                      <a:endParaRP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a:t>2 kişi</a:t>
                      </a:r>
                    </a:p>
                    <a:p>
                      <a:pPr marL="0" marR="0" lvl="0" indent="0" algn="ctr" rtl="0">
                        <a:spcBef>
                          <a:spcPts val="0"/>
                        </a:spcBef>
                        <a:spcAft>
                          <a:spcPts val="0"/>
                        </a:spcAft>
                        <a:buNone/>
                      </a:pPr>
                      <a:r>
                        <a:rPr lang="tr-TR" sz="1400" dirty="0"/>
                        <a:t>10 ay</a:t>
                      </a:r>
                    </a:p>
                  </a:txBody>
                  <a:tcPr marL="91450" marR="91450" marT="45725" marB="45725" anchor="ctr">
                    <a:lnL w="12700" cap="flat" cmpd="sng" algn="ctr">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4203388159"/>
                  </a:ext>
                </a:extLst>
              </a:tr>
              <a:tr h="370850">
                <a:tc>
                  <a:txBody>
                    <a:bodyPr/>
                    <a:lstStyle/>
                    <a:p>
                      <a:pPr marL="0" marR="0" lvl="0" indent="0" algn="ctr" rtl="0">
                        <a:spcBef>
                          <a:spcPts val="0"/>
                        </a:spcBef>
                        <a:spcAft>
                          <a:spcPts val="0"/>
                        </a:spcAft>
                        <a:buNone/>
                      </a:pPr>
                      <a:r>
                        <a:rPr lang="tr-TR" sz="1600" b="1" dirty="0">
                          <a:solidFill>
                            <a:schemeClr val="lt1"/>
                          </a:solidFill>
                        </a:rPr>
                        <a:t>Bulgaristan</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dirty="0" err="1"/>
                        <a:t>University</a:t>
                      </a:r>
                      <a:r>
                        <a:rPr lang="tr-TR" sz="1400" dirty="0"/>
                        <a:t> of </a:t>
                      </a:r>
                      <a:r>
                        <a:rPr lang="tr-TR" sz="1400" dirty="0" err="1"/>
                        <a:t>Chemical</a:t>
                      </a:r>
                      <a:r>
                        <a:rPr lang="tr-TR" sz="1400" dirty="0"/>
                        <a:t> Technology </a:t>
                      </a:r>
                      <a:r>
                        <a:rPr lang="tr-TR" sz="1400" dirty="0" err="1"/>
                        <a:t>and</a:t>
                      </a:r>
                      <a:r>
                        <a:rPr lang="tr-TR" sz="1400" dirty="0"/>
                        <a:t> </a:t>
                      </a:r>
                      <a:r>
                        <a:rPr lang="tr-TR" sz="1400" dirty="0" err="1"/>
                        <a:t>Metallurgy</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Biological</a:t>
                      </a:r>
                      <a:r>
                        <a:rPr lang="tr-TR" sz="1400" dirty="0"/>
                        <a:t> </a:t>
                      </a:r>
                      <a:r>
                        <a:rPr lang="tr-TR" sz="1400" dirty="0" err="1"/>
                        <a:t>and</a:t>
                      </a:r>
                      <a:r>
                        <a:rPr lang="tr-TR" sz="1400" dirty="0"/>
                        <a:t> </a:t>
                      </a:r>
                      <a:r>
                        <a:rPr lang="tr-TR" sz="1400" dirty="0" err="1"/>
                        <a:t>related</a:t>
                      </a:r>
                      <a:endParaRPr sz="1400" dirty="0"/>
                    </a:p>
                    <a:p>
                      <a:pPr marL="0" marR="0" lvl="0" indent="0" algn="ctr" rtl="0">
                        <a:spcBef>
                          <a:spcPts val="0"/>
                        </a:spcBef>
                        <a:spcAft>
                          <a:spcPts val="0"/>
                        </a:spcAft>
                        <a:buNone/>
                      </a:pPr>
                      <a:r>
                        <a:rPr lang="tr-TR" sz="1400" dirty="0" err="1"/>
                        <a:t>Sciences</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5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10007"/>
                  </a:ext>
                </a:extLst>
              </a:tr>
              <a:tr h="370850">
                <a:tc>
                  <a:txBody>
                    <a:bodyPr/>
                    <a:lstStyle/>
                    <a:p>
                      <a:pPr marL="0" marR="0" lvl="0" indent="0" algn="ctr" rtl="0">
                        <a:spcBef>
                          <a:spcPts val="0"/>
                        </a:spcBef>
                        <a:spcAft>
                          <a:spcPts val="0"/>
                        </a:spcAft>
                        <a:buNone/>
                      </a:pPr>
                      <a:r>
                        <a:rPr lang="tr-TR" sz="1600" b="1" dirty="0">
                          <a:solidFill>
                            <a:schemeClr val="lt1"/>
                          </a:solidFill>
                        </a:rPr>
                        <a:t>Litvanya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BF9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400" dirty="0"/>
                        <a:t>Vilnius </a:t>
                      </a:r>
                      <a:r>
                        <a:rPr lang="tr-TR" sz="1400" dirty="0" err="1"/>
                        <a:t>Gediminas</a:t>
                      </a:r>
                      <a:r>
                        <a:rPr lang="tr-TR" sz="1400" dirty="0"/>
                        <a:t> Technical </a:t>
                      </a:r>
                      <a:r>
                        <a:rPr lang="tr-TR" sz="1400" dirty="0" err="1"/>
                        <a:t>University</a:t>
                      </a:r>
                      <a:endParaRPr lang="tr-T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Biological</a:t>
                      </a:r>
                      <a:r>
                        <a:rPr lang="tr-TR" sz="1400" dirty="0"/>
                        <a:t> </a:t>
                      </a:r>
                      <a:r>
                        <a:rPr lang="tr-TR" sz="1400" dirty="0" err="1"/>
                        <a:t>and</a:t>
                      </a:r>
                      <a:r>
                        <a:rPr lang="tr-TR" sz="1400" dirty="0"/>
                        <a:t> </a:t>
                      </a:r>
                      <a:r>
                        <a:rPr lang="tr-TR" sz="1400" dirty="0" err="1"/>
                        <a:t>related</a:t>
                      </a:r>
                      <a:endParaRPr lang="tr-TR" sz="1400" dirty="0"/>
                    </a:p>
                    <a:p>
                      <a:pPr marL="0" marR="0" lvl="0" indent="0" algn="ctr" rtl="0">
                        <a:spcBef>
                          <a:spcPts val="0"/>
                        </a:spcBef>
                        <a:spcAft>
                          <a:spcPts val="0"/>
                        </a:spcAft>
                        <a:buNone/>
                      </a:pPr>
                      <a:r>
                        <a:rPr lang="tr-TR" sz="1400" dirty="0" err="1"/>
                        <a:t>Sciences</a:t>
                      </a:r>
                      <a:endParaRPr lang="tr-T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lang="tr-TR" dirty="0"/>
                    </a:p>
                    <a:p>
                      <a:pPr marL="0" marR="0" lvl="0" indent="0" algn="ctr" rtl="0">
                        <a:spcBef>
                          <a:spcPts val="0"/>
                        </a:spcBef>
                        <a:spcAft>
                          <a:spcPts val="0"/>
                        </a:spcAft>
                        <a:buNone/>
                      </a:pPr>
                      <a:r>
                        <a:rPr lang="tr-TR" sz="1400" dirty="0"/>
                        <a:t>10 ay</a:t>
                      </a:r>
                      <a:endParaRPr lang="tr-TR" dirty="0"/>
                    </a:p>
                  </a:txBody>
                  <a:tcPr marL="91450" marR="91450" marT="45725" marB="45725" anchor="ctr">
                    <a:lnL w="12700" cap="flat" cmpd="sng" algn="ctr">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347401527"/>
                  </a:ext>
                </a:extLst>
              </a:tr>
              <a:tr h="370850">
                <a:tc>
                  <a:txBody>
                    <a:bodyPr/>
                    <a:lstStyle/>
                    <a:p>
                      <a:pPr marL="0" marR="0" lvl="0" indent="0" algn="ctr" rtl="0">
                        <a:spcBef>
                          <a:spcPts val="0"/>
                        </a:spcBef>
                        <a:spcAft>
                          <a:spcPts val="0"/>
                        </a:spcAft>
                        <a:buNone/>
                      </a:pPr>
                      <a:r>
                        <a:rPr lang="tr-TR" sz="1600" b="1" dirty="0">
                          <a:solidFill>
                            <a:schemeClr val="lt1"/>
                          </a:solidFill>
                        </a:rPr>
                        <a:t>Macaristan</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Budapest University of Technology and Economics (BME)</a:t>
                      </a:r>
                      <a:endParaRPr lang="tr-TR" sz="11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Bioengineering</a:t>
                      </a:r>
                      <a:endParaRPr lang="tr-T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lang="tr-TR" dirty="0"/>
                    </a:p>
                    <a:p>
                      <a:pPr marL="0" marR="0" lvl="0" indent="0" algn="ctr" rtl="0">
                        <a:spcBef>
                          <a:spcPts val="0"/>
                        </a:spcBef>
                        <a:spcAft>
                          <a:spcPts val="0"/>
                        </a:spcAft>
                        <a:buNone/>
                      </a:pPr>
                      <a:r>
                        <a:rPr lang="tr-TR" sz="1400" dirty="0"/>
                        <a:t>5 ay</a:t>
                      </a:r>
                      <a:endParaRPr lang="tr-TR" dirty="0"/>
                    </a:p>
                  </a:txBody>
                  <a:tcPr marL="91450" marR="91450" marT="45725" marB="45725" anchor="ctr">
                    <a:lnL w="12700" cap="flat" cmpd="sng" algn="ctr">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3163088836"/>
                  </a:ext>
                </a:extLst>
              </a:tr>
            </a:tbl>
          </a:graphicData>
        </a:graphic>
      </p:graphicFrame>
    </p:spTree>
    <p:extLst>
      <p:ext uri="{BB962C8B-B14F-4D97-AF65-F5344CB8AC3E}">
        <p14:creationId xmlns:p14="http://schemas.microsoft.com/office/powerpoint/2010/main" val="37624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Başlık 1">
            <a:extLst>
              <a:ext uri="{FF2B5EF4-FFF2-40B4-BE49-F238E27FC236}">
                <a16:creationId xmlns:a16="http://schemas.microsoft.com/office/drawing/2014/main" id="{89100E02-7924-1770-A093-4C9F20A4B62D}"/>
              </a:ext>
            </a:extLst>
          </p:cNvPr>
          <p:cNvSpPr>
            <a:spLocks noGrp="1"/>
          </p:cNvSpPr>
          <p:nvPr>
            <p:ph type="title"/>
          </p:nvPr>
        </p:nvSpPr>
        <p:spPr>
          <a:xfrm>
            <a:off x="6600082" y="519620"/>
            <a:ext cx="4805996" cy="1297115"/>
          </a:xfrm>
        </p:spPr>
        <p:txBody>
          <a:bodyPr vert="horz" lIns="91440" tIns="45720" rIns="91440" bIns="45720" rtlCol="0" anchor="t">
            <a:normAutofit/>
          </a:bodyPr>
          <a:lstStyle/>
          <a:p>
            <a:r>
              <a:rPr lang="en-US" sz="3200" kern="1200" dirty="0" err="1">
                <a:solidFill>
                  <a:schemeClr val="tx2"/>
                </a:solidFill>
                <a:latin typeface="Chalkduster" panose="03050602040202020205" pitchFamily="66" charset="0"/>
              </a:rPr>
              <a:t>Üniversite</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Değişikliği</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Talepleri</a:t>
            </a:r>
            <a:endParaRPr lang="en-US" sz="3200" kern="1200" dirty="0">
              <a:solidFill>
                <a:schemeClr val="tx2"/>
              </a:solidFill>
              <a:latin typeface="Chalkduster" panose="03050602040202020205" pitchFamily="66" charset="0"/>
            </a:endParaRPr>
          </a:p>
        </p:txBody>
      </p:sp>
      <p:pic>
        <p:nvPicPr>
          <p:cNvPr id="7" name="Graphic 6" descr="Megafon">
            <a:extLst>
              <a:ext uri="{FF2B5EF4-FFF2-40B4-BE49-F238E27FC236}">
                <a16:creationId xmlns:a16="http://schemas.microsoft.com/office/drawing/2014/main" id="{FDFDBA5D-33E8-159F-5ED4-4EC40A7AE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İçerik Yer Tutucusu 2">
            <a:extLst>
              <a:ext uri="{FF2B5EF4-FFF2-40B4-BE49-F238E27FC236}">
                <a16:creationId xmlns:a16="http://schemas.microsoft.com/office/drawing/2014/main" id="{6A2EED87-48EA-8B73-6F2B-CB9230926C26}"/>
              </a:ext>
            </a:extLst>
          </p:cNvPr>
          <p:cNvSpPr>
            <a:spLocks noGrp="1"/>
          </p:cNvSpPr>
          <p:nvPr>
            <p:ph idx="1"/>
          </p:nvPr>
        </p:nvSpPr>
        <p:spPr>
          <a:xfrm>
            <a:off x="6234422" y="1733107"/>
            <a:ext cx="5663411" cy="4443856"/>
          </a:xfrm>
        </p:spPr>
        <p:txBody>
          <a:bodyPr>
            <a:noAutofit/>
          </a:bodyPr>
          <a:lstStyle/>
          <a:p>
            <a:pPr marL="182880" lvl="0" indent="-182880" algn="l" rtl="0">
              <a:lnSpc>
                <a:spcPct val="90000"/>
              </a:lnSpc>
              <a:spcBef>
                <a:spcPts val="0"/>
              </a:spcBef>
              <a:spcAft>
                <a:spcPts val="0"/>
              </a:spcAft>
              <a:buSzPts val="2200"/>
              <a:buChar char="▪"/>
            </a:pPr>
            <a:r>
              <a:rPr lang="tr-TR" sz="1800" dirty="0"/>
              <a:t>Yerleştirme sonrasında feragat eden öğrencilerin yerine Yunanistan ve Bulgaristan üniversitelerine yerleşmiş öğrenciler eğer isterlerse gönderilebilir:</a:t>
            </a:r>
          </a:p>
          <a:p>
            <a:pPr marL="411480" lvl="1" indent="-55880" algn="l" rtl="0">
              <a:lnSpc>
                <a:spcPct val="90000"/>
              </a:lnSpc>
              <a:spcBef>
                <a:spcPts val="400"/>
              </a:spcBef>
              <a:spcAft>
                <a:spcPts val="0"/>
              </a:spcAft>
              <a:buSzPts val="2000"/>
              <a:buNone/>
            </a:pPr>
            <a:endParaRPr lang="tr-TR" sz="1800" dirty="0"/>
          </a:p>
          <a:p>
            <a:pPr marL="411480" lvl="1" indent="-182880" algn="l" rtl="0">
              <a:lnSpc>
                <a:spcPct val="90000"/>
              </a:lnSpc>
              <a:spcBef>
                <a:spcPts val="600"/>
              </a:spcBef>
              <a:spcAft>
                <a:spcPts val="0"/>
              </a:spcAft>
              <a:buSzPts val="2000"/>
              <a:buChar char="▪"/>
            </a:pPr>
            <a:r>
              <a:rPr lang="tr-TR" sz="1800" dirty="0"/>
              <a:t>Feragat sonrası boşalan üniversite bilgisi duyurulur.</a:t>
            </a:r>
          </a:p>
          <a:p>
            <a:pPr marL="411480" lvl="1" indent="-182880" algn="l" rtl="0">
              <a:lnSpc>
                <a:spcPct val="90000"/>
              </a:lnSpc>
              <a:spcBef>
                <a:spcPts val="600"/>
              </a:spcBef>
              <a:spcAft>
                <a:spcPts val="0"/>
              </a:spcAft>
              <a:buSzPts val="2000"/>
              <a:buChar char="▪"/>
            </a:pPr>
            <a:r>
              <a:rPr lang="tr-TR" sz="1800" dirty="0"/>
              <a:t>Talepte bulunan öğrencilerden başarı sırasında en üstte olan öğrenci boştaki üniversiteye aktarılır.</a:t>
            </a:r>
          </a:p>
          <a:p>
            <a:pPr marL="411480" lvl="1" indent="-55880" algn="l" rtl="0">
              <a:lnSpc>
                <a:spcPct val="90000"/>
              </a:lnSpc>
              <a:spcBef>
                <a:spcPts val="600"/>
              </a:spcBef>
              <a:spcAft>
                <a:spcPts val="0"/>
              </a:spcAft>
              <a:buSzPts val="2000"/>
              <a:buNone/>
            </a:pPr>
            <a:endParaRPr lang="tr-TR" sz="1800" dirty="0"/>
          </a:p>
          <a:p>
            <a:pPr marL="411480" lvl="1" indent="-182880" algn="l" rtl="0">
              <a:lnSpc>
                <a:spcPct val="90000"/>
              </a:lnSpc>
              <a:spcBef>
                <a:spcPts val="600"/>
              </a:spcBef>
              <a:spcAft>
                <a:spcPts val="0"/>
              </a:spcAft>
              <a:buSzPts val="2000"/>
              <a:buChar char="▪"/>
            </a:pPr>
            <a:r>
              <a:rPr lang="tr-TR" sz="1800" dirty="0"/>
              <a:t>Bu işlem ilgili üniversitelerin </a:t>
            </a:r>
            <a:r>
              <a:rPr lang="tr-TR" sz="1800" dirty="0" err="1"/>
              <a:t>nomination</a:t>
            </a:r>
            <a:r>
              <a:rPr lang="tr-TR" sz="1800" dirty="0"/>
              <a:t> süreleri dolmadan ve karşı kurum kabul ettiği sürece yapılabilir.</a:t>
            </a:r>
          </a:p>
          <a:p>
            <a:pPr marL="411480" lvl="1" indent="-55880" algn="l" rtl="0">
              <a:lnSpc>
                <a:spcPct val="90000"/>
              </a:lnSpc>
              <a:spcBef>
                <a:spcPts val="600"/>
              </a:spcBef>
              <a:spcAft>
                <a:spcPts val="0"/>
              </a:spcAft>
              <a:buSzPts val="2000"/>
              <a:buNone/>
            </a:pPr>
            <a:endParaRPr lang="tr-TR" sz="1800" dirty="0"/>
          </a:p>
          <a:p>
            <a:pPr marL="411480" lvl="1" indent="-55880" algn="l" rtl="0">
              <a:lnSpc>
                <a:spcPct val="90000"/>
              </a:lnSpc>
              <a:spcBef>
                <a:spcPts val="600"/>
              </a:spcBef>
              <a:spcAft>
                <a:spcPts val="0"/>
              </a:spcAft>
              <a:buSzPts val="2000"/>
              <a:buNone/>
            </a:pPr>
            <a:endParaRPr lang="tr-TR" sz="1800" dirty="0"/>
          </a:p>
          <a:p>
            <a:pPr marL="0" lvl="0" indent="0" algn="l" rtl="0">
              <a:lnSpc>
                <a:spcPct val="90000"/>
              </a:lnSpc>
              <a:spcBef>
                <a:spcPts val="1600"/>
              </a:spcBef>
              <a:spcAft>
                <a:spcPts val="0"/>
              </a:spcAft>
              <a:buSzPts val="2200"/>
              <a:buNone/>
            </a:pPr>
            <a:r>
              <a:rPr lang="tr-TR" sz="1800" dirty="0"/>
              <a:t>Feragat eden öğrencilerin </a:t>
            </a:r>
            <a:r>
              <a:rPr lang="tr-TR" sz="1800" dirty="0" err="1"/>
              <a:t>Erasmus</a:t>
            </a:r>
            <a:r>
              <a:rPr lang="tr-TR" sz="1800" dirty="0"/>
              <a:t> Ofisi sayfasındaki ilgili formu doldurması ve teslim etmesi gerekmektedir.</a:t>
            </a:r>
          </a:p>
        </p:txBody>
      </p:sp>
    </p:spTree>
    <p:extLst>
      <p:ext uri="{BB962C8B-B14F-4D97-AF65-F5344CB8AC3E}">
        <p14:creationId xmlns:p14="http://schemas.microsoft.com/office/powerpoint/2010/main" val="183939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Başlık 1">
            <a:extLst>
              <a:ext uri="{FF2B5EF4-FFF2-40B4-BE49-F238E27FC236}">
                <a16:creationId xmlns:a16="http://schemas.microsoft.com/office/drawing/2014/main" id="{89100E02-7924-1770-A093-4C9F20A4B62D}"/>
              </a:ext>
            </a:extLst>
          </p:cNvPr>
          <p:cNvSpPr>
            <a:spLocks noGrp="1"/>
          </p:cNvSpPr>
          <p:nvPr>
            <p:ph type="title"/>
          </p:nvPr>
        </p:nvSpPr>
        <p:spPr>
          <a:xfrm>
            <a:off x="6600082" y="519620"/>
            <a:ext cx="4805996" cy="1297115"/>
          </a:xfrm>
        </p:spPr>
        <p:txBody>
          <a:bodyPr vert="horz" lIns="91440" tIns="45720" rIns="91440" bIns="45720" rtlCol="0" anchor="t">
            <a:normAutofit/>
          </a:bodyPr>
          <a:lstStyle/>
          <a:p>
            <a:r>
              <a:rPr lang="en-US" sz="3200" kern="1200" dirty="0" err="1">
                <a:solidFill>
                  <a:schemeClr val="tx2"/>
                </a:solidFill>
                <a:latin typeface="Chalkduster" panose="03050602040202020205" pitchFamily="66" charset="0"/>
              </a:rPr>
              <a:t>Çeşitli</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hususlar</a:t>
            </a:r>
            <a:endParaRPr lang="en-US" sz="3200" kern="1200" dirty="0">
              <a:solidFill>
                <a:schemeClr val="tx2"/>
              </a:solidFill>
              <a:latin typeface="Chalkduster" panose="03050602040202020205" pitchFamily="66" charset="0"/>
            </a:endParaRPr>
          </a:p>
        </p:txBody>
      </p:sp>
      <p:pic>
        <p:nvPicPr>
          <p:cNvPr id="7" name="Graphic 6" descr="Megafon">
            <a:extLst>
              <a:ext uri="{FF2B5EF4-FFF2-40B4-BE49-F238E27FC236}">
                <a16:creationId xmlns:a16="http://schemas.microsoft.com/office/drawing/2014/main" id="{FDFDBA5D-33E8-159F-5ED4-4EC40A7AE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İçerik Yer Tutucusu 2">
            <a:extLst>
              <a:ext uri="{FF2B5EF4-FFF2-40B4-BE49-F238E27FC236}">
                <a16:creationId xmlns:a16="http://schemas.microsoft.com/office/drawing/2014/main" id="{6A2EED87-48EA-8B73-6F2B-CB9230926C26}"/>
              </a:ext>
            </a:extLst>
          </p:cNvPr>
          <p:cNvSpPr>
            <a:spLocks noGrp="1"/>
          </p:cNvSpPr>
          <p:nvPr>
            <p:ph idx="1"/>
          </p:nvPr>
        </p:nvSpPr>
        <p:spPr>
          <a:xfrm>
            <a:off x="6234422" y="1733107"/>
            <a:ext cx="5663411" cy="4443856"/>
          </a:xfrm>
        </p:spPr>
        <p:txBody>
          <a:bodyPr>
            <a:noAutofit/>
          </a:bodyPr>
          <a:lstStyle/>
          <a:p>
            <a:pPr lvl="0">
              <a:spcBef>
                <a:spcPts val="0"/>
              </a:spcBef>
              <a:buSzPts val="2200"/>
              <a:buFont typeface="Wingdings" pitchFamily="2" charset="2"/>
              <a:buChar char="Ø"/>
            </a:pPr>
            <a:r>
              <a:rPr lang="en-US" sz="1800" dirty="0" err="1"/>
              <a:t>Tercih</a:t>
            </a:r>
            <a:r>
              <a:rPr lang="en-US" sz="1800" dirty="0"/>
              <a:t> </a:t>
            </a:r>
            <a:r>
              <a:rPr lang="en-US" sz="1800" dirty="0" err="1"/>
              <a:t>esnasında</a:t>
            </a:r>
            <a:r>
              <a:rPr lang="en-US" sz="1800" dirty="0"/>
              <a:t> </a:t>
            </a:r>
            <a:r>
              <a:rPr lang="en-US" sz="1800" dirty="0" err="1"/>
              <a:t>dönem</a:t>
            </a:r>
            <a:r>
              <a:rPr lang="en-US" sz="1800" dirty="0"/>
              <a:t> </a:t>
            </a:r>
            <a:r>
              <a:rPr lang="en-US" sz="1800" dirty="0" err="1"/>
              <a:t>talebi</a:t>
            </a:r>
            <a:r>
              <a:rPr lang="en-US" sz="1800" dirty="0"/>
              <a:t> </a:t>
            </a:r>
            <a:r>
              <a:rPr lang="en-US" sz="1800" dirty="0" err="1"/>
              <a:t>yapmaniz</a:t>
            </a:r>
            <a:r>
              <a:rPr lang="en-US" sz="1800" dirty="0"/>
              <a:t> </a:t>
            </a:r>
            <a:r>
              <a:rPr lang="en-US" sz="1800" dirty="0" err="1"/>
              <a:t>gereklidir</a:t>
            </a:r>
            <a:r>
              <a:rPr lang="en-US" sz="1800" dirty="0"/>
              <a:t>.</a:t>
            </a:r>
          </a:p>
          <a:p>
            <a:pPr lvl="0">
              <a:spcBef>
                <a:spcPts val="0"/>
              </a:spcBef>
              <a:buSzPts val="2200"/>
              <a:buFont typeface="Wingdings" pitchFamily="2" charset="2"/>
              <a:buChar char="Ø"/>
            </a:pPr>
            <a:endParaRPr lang="tr-TR" sz="1800" dirty="0"/>
          </a:p>
          <a:p>
            <a:pPr lvl="0">
              <a:spcBef>
                <a:spcPts val="0"/>
              </a:spcBef>
              <a:buSzPts val="2200"/>
              <a:buFont typeface="Wingdings" pitchFamily="2" charset="2"/>
              <a:buChar char="Ø"/>
            </a:pPr>
            <a:r>
              <a:rPr lang="tr-TR" sz="1800" dirty="0"/>
              <a:t>17 adet tercih yapmanız </a:t>
            </a:r>
            <a:r>
              <a:rPr lang="en-US" sz="1800" dirty="0" err="1"/>
              <a:t>zorunludur</a:t>
            </a:r>
            <a:r>
              <a:rPr lang="tr-TR" sz="1800" dirty="0"/>
              <a:t>. </a:t>
            </a:r>
            <a:endParaRPr lang="en-US" sz="1800" dirty="0"/>
          </a:p>
          <a:p>
            <a:pPr lvl="0">
              <a:spcBef>
                <a:spcPts val="0"/>
              </a:spcBef>
              <a:buSzPts val="2200"/>
              <a:buFont typeface="Wingdings" pitchFamily="2" charset="2"/>
              <a:buChar char="Ø"/>
            </a:pPr>
            <a:endParaRPr lang="en-US" sz="1800" dirty="0"/>
          </a:p>
          <a:p>
            <a:pPr lvl="0">
              <a:spcBef>
                <a:spcPts val="0"/>
              </a:spcBef>
              <a:buSzPts val="2200"/>
              <a:buFont typeface="Wingdings" pitchFamily="2" charset="2"/>
              <a:buChar char="Ø"/>
            </a:pPr>
            <a:r>
              <a:rPr lang="en-US" sz="1800" dirty="0" err="1"/>
              <a:t>Yedek</a:t>
            </a:r>
            <a:r>
              <a:rPr lang="en-US" sz="1800" dirty="0"/>
              <a:t> </a:t>
            </a:r>
            <a:r>
              <a:rPr lang="en-US" sz="1800" dirty="0" err="1"/>
              <a:t>Liste</a:t>
            </a:r>
            <a:r>
              <a:rPr lang="en-US" sz="1800" dirty="0"/>
              <a:t> </a:t>
            </a:r>
            <a:r>
              <a:rPr lang="en-US" sz="1800" dirty="0" err="1"/>
              <a:t>iletilmesi</a:t>
            </a:r>
            <a:r>
              <a:rPr lang="en-US" sz="1800" dirty="0"/>
              <a:t> </a:t>
            </a:r>
            <a:r>
              <a:rPr lang="en-US" sz="1800" dirty="0" err="1"/>
              <a:t>şeklinde</a:t>
            </a:r>
            <a:r>
              <a:rPr lang="en-US" sz="1800" dirty="0"/>
              <a:t> </a:t>
            </a:r>
            <a:r>
              <a:rPr lang="en-US" sz="1800" dirty="0" err="1"/>
              <a:t>bir</a:t>
            </a:r>
            <a:r>
              <a:rPr lang="en-US" sz="1800" dirty="0"/>
              <a:t> </a:t>
            </a:r>
            <a:r>
              <a:rPr lang="en-US" sz="1800" dirty="0" err="1"/>
              <a:t>uygulama</a:t>
            </a:r>
            <a:r>
              <a:rPr lang="en-US" sz="1800" dirty="0"/>
              <a:t> </a:t>
            </a:r>
            <a:r>
              <a:rPr lang="en-US" sz="1800" dirty="0" err="1"/>
              <a:t>bulunmamaktadır</a:t>
            </a:r>
            <a:r>
              <a:rPr lang="en-US" sz="1800" dirty="0"/>
              <a:t>. Bu </a:t>
            </a:r>
            <a:r>
              <a:rPr lang="en-US" sz="1800" dirty="0" err="1"/>
              <a:t>nedenle</a:t>
            </a:r>
            <a:r>
              <a:rPr lang="en-US" sz="1800" dirty="0"/>
              <a:t> </a:t>
            </a:r>
            <a:r>
              <a:rPr lang="en-US" sz="1800" dirty="0" err="1"/>
              <a:t>yerleştirme</a:t>
            </a:r>
            <a:r>
              <a:rPr lang="en-US" sz="1800" dirty="0"/>
              <a:t> </a:t>
            </a:r>
            <a:r>
              <a:rPr lang="en-US" sz="1800" dirty="0" err="1"/>
              <a:t>işlemi</a:t>
            </a:r>
            <a:r>
              <a:rPr lang="en-US" sz="1800" dirty="0"/>
              <a:t> </a:t>
            </a:r>
            <a:r>
              <a:rPr lang="en-US" sz="1800" dirty="0" err="1"/>
              <a:t>yaparken</a:t>
            </a:r>
            <a:r>
              <a:rPr lang="en-US" sz="1800" dirty="0"/>
              <a:t> </a:t>
            </a:r>
            <a:r>
              <a:rPr lang="en-US" sz="1800" dirty="0" err="1"/>
              <a:t>gitmeyi</a:t>
            </a:r>
            <a:r>
              <a:rPr lang="en-US" sz="1800" dirty="0"/>
              <a:t> </a:t>
            </a:r>
            <a:r>
              <a:rPr lang="en-US" sz="1800" dirty="0" err="1"/>
              <a:t>planlayan</a:t>
            </a:r>
            <a:r>
              <a:rPr lang="en-US" sz="1800" dirty="0"/>
              <a:t> </a:t>
            </a:r>
            <a:r>
              <a:rPr lang="en-US" sz="1800" dirty="0" err="1"/>
              <a:t>ve</a:t>
            </a:r>
            <a:r>
              <a:rPr lang="en-US" sz="1800" dirty="0"/>
              <a:t> </a:t>
            </a:r>
            <a:r>
              <a:rPr lang="en-US" sz="1800" dirty="0" err="1"/>
              <a:t>feragat</a:t>
            </a:r>
            <a:r>
              <a:rPr lang="en-US" sz="1800" dirty="0"/>
              <a:t> </a:t>
            </a:r>
            <a:r>
              <a:rPr lang="en-US" sz="1800" dirty="0" err="1"/>
              <a:t>etmesi</a:t>
            </a:r>
            <a:r>
              <a:rPr lang="en-US" sz="1800" dirty="0"/>
              <a:t> </a:t>
            </a:r>
            <a:r>
              <a:rPr lang="en-US" sz="1800" dirty="0" err="1"/>
              <a:t>öngörülmeyen</a:t>
            </a:r>
            <a:r>
              <a:rPr lang="en-US" sz="1800" dirty="0"/>
              <a:t> </a:t>
            </a:r>
            <a:r>
              <a:rPr lang="en-US" sz="1800" dirty="0" err="1"/>
              <a:t>öğrencilerin</a:t>
            </a:r>
            <a:r>
              <a:rPr lang="en-US" sz="1800" dirty="0"/>
              <a:t> </a:t>
            </a:r>
            <a:r>
              <a:rPr lang="en-US" sz="1800" dirty="0" err="1"/>
              <a:t>tercih</a:t>
            </a:r>
            <a:r>
              <a:rPr lang="en-US" sz="1800" dirty="0"/>
              <a:t> </a:t>
            </a:r>
            <a:r>
              <a:rPr lang="en-US" sz="1800" dirty="0" err="1"/>
              <a:t>yapmalarında</a:t>
            </a:r>
            <a:r>
              <a:rPr lang="en-US" sz="1800" dirty="0"/>
              <a:t> </a:t>
            </a:r>
            <a:r>
              <a:rPr lang="en-US" sz="1800" dirty="0" err="1"/>
              <a:t>fayda</a:t>
            </a:r>
            <a:r>
              <a:rPr lang="en-US" sz="1800" dirty="0"/>
              <a:t> </a:t>
            </a:r>
            <a:r>
              <a:rPr lang="en-US" sz="1800" dirty="0" err="1"/>
              <a:t>bulunmaktadır</a:t>
            </a:r>
            <a:r>
              <a:rPr lang="en-US" sz="1800" dirty="0"/>
              <a:t>.</a:t>
            </a:r>
          </a:p>
          <a:p>
            <a:pPr lvl="0" algn="l" rtl="0">
              <a:lnSpc>
                <a:spcPct val="90000"/>
              </a:lnSpc>
              <a:spcBef>
                <a:spcPts val="0"/>
              </a:spcBef>
              <a:spcAft>
                <a:spcPts val="0"/>
              </a:spcAft>
              <a:buSzPts val="2200"/>
              <a:buFont typeface="Wingdings" pitchFamily="2" charset="2"/>
              <a:buChar char="Ø"/>
            </a:pPr>
            <a:endParaRPr lang="tr-TR" sz="1800" dirty="0"/>
          </a:p>
        </p:txBody>
      </p:sp>
    </p:spTree>
    <p:extLst>
      <p:ext uri="{BB962C8B-B14F-4D97-AF65-F5344CB8AC3E}">
        <p14:creationId xmlns:p14="http://schemas.microsoft.com/office/powerpoint/2010/main" val="117887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Başlık 1">
            <a:extLst>
              <a:ext uri="{FF2B5EF4-FFF2-40B4-BE49-F238E27FC236}">
                <a16:creationId xmlns:a16="http://schemas.microsoft.com/office/drawing/2014/main" id="{89100E02-7924-1770-A093-4C9F20A4B62D}"/>
              </a:ext>
            </a:extLst>
          </p:cNvPr>
          <p:cNvSpPr>
            <a:spLocks noGrp="1"/>
          </p:cNvSpPr>
          <p:nvPr>
            <p:ph type="title"/>
          </p:nvPr>
        </p:nvSpPr>
        <p:spPr>
          <a:xfrm>
            <a:off x="6600082" y="695957"/>
            <a:ext cx="4805996" cy="1297115"/>
          </a:xfrm>
        </p:spPr>
        <p:txBody>
          <a:bodyPr vert="horz" lIns="91440" tIns="45720" rIns="91440" bIns="45720" rtlCol="0" anchor="t">
            <a:normAutofit/>
          </a:bodyPr>
          <a:lstStyle/>
          <a:p>
            <a:r>
              <a:rPr lang="en-US" sz="3200" kern="1200" dirty="0" err="1">
                <a:solidFill>
                  <a:schemeClr val="tx2"/>
                </a:solidFill>
                <a:latin typeface="Chalkduster" panose="03050602040202020205" pitchFamily="66" charset="0"/>
              </a:rPr>
              <a:t>Çeşitli</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hususlar</a:t>
            </a:r>
            <a:endParaRPr lang="en-US" sz="3200" kern="1200" dirty="0">
              <a:solidFill>
                <a:schemeClr val="tx2"/>
              </a:solidFill>
              <a:latin typeface="Chalkduster" panose="03050602040202020205" pitchFamily="66" charset="0"/>
            </a:endParaRPr>
          </a:p>
        </p:txBody>
      </p:sp>
      <p:pic>
        <p:nvPicPr>
          <p:cNvPr id="7" name="Graphic 6" descr="Megafon">
            <a:extLst>
              <a:ext uri="{FF2B5EF4-FFF2-40B4-BE49-F238E27FC236}">
                <a16:creationId xmlns:a16="http://schemas.microsoft.com/office/drawing/2014/main" id="{FDFDBA5D-33E8-159F-5ED4-4EC40A7AE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İçerik Yer Tutucusu 2">
            <a:extLst>
              <a:ext uri="{FF2B5EF4-FFF2-40B4-BE49-F238E27FC236}">
                <a16:creationId xmlns:a16="http://schemas.microsoft.com/office/drawing/2014/main" id="{6A2EED87-48EA-8B73-6F2B-CB9230926C26}"/>
              </a:ext>
            </a:extLst>
          </p:cNvPr>
          <p:cNvSpPr>
            <a:spLocks noGrp="1"/>
          </p:cNvSpPr>
          <p:nvPr>
            <p:ph idx="1"/>
          </p:nvPr>
        </p:nvSpPr>
        <p:spPr>
          <a:xfrm>
            <a:off x="6900530" y="1733107"/>
            <a:ext cx="4997303" cy="4443856"/>
          </a:xfrm>
        </p:spPr>
        <p:txBody>
          <a:bodyPr>
            <a:noAutofit/>
          </a:bodyPr>
          <a:lstStyle/>
          <a:p>
            <a:pPr lvl="0" algn="just" rtl="0">
              <a:lnSpc>
                <a:spcPct val="90000"/>
              </a:lnSpc>
              <a:spcBef>
                <a:spcPts val="0"/>
              </a:spcBef>
              <a:spcAft>
                <a:spcPts val="0"/>
              </a:spcAft>
              <a:buSzPts val="2200"/>
              <a:buFont typeface="Wingdings" pitchFamily="2" charset="2"/>
              <a:buChar char="ü"/>
            </a:pPr>
            <a:r>
              <a:rPr lang="tr-TR" sz="1800" dirty="0"/>
              <a:t>Yerleştirmeden sonra öğrenciler </a:t>
            </a:r>
            <a:r>
              <a:rPr lang="tr-TR" sz="1800" dirty="0" err="1"/>
              <a:t>Erasmus</a:t>
            </a:r>
            <a:r>
              <a:rPr lang="tr-TR" sz="1800" dirty="0"/>
              <a:t> Hareketliliğinden çeşitli nedenlerden ötürü yararlanmayacaklar ise YTÜ </a:t>
            </a:r>
            <a:r>
              <a:rPr lang="tr-TR" sz="1800" dirty="0" err="1"/>
              <a:t>Erasmus</a:t>
            </a:r>
            <a:r>
              <a:rPr lang="tr-TR" sz="1800" dirty="0"/>
              <a:t>+ Program Birimi web sayfasında bulunan feragat dilekçesini doldurup bölüm koordinatörüne onaylatıp ıslak imzalı olacak şekilde </a:t>
            </a:r>
            <a:r>
              <a:rPr lang="tr-TR" sz="1800" dirty="0" err="1"/>
              <a:t>Erasmus</a:t>
            </a:r>
            <a:r>
              <a:rPr lang="tr-TR" sz="1800" dirty="0"/>
              <a:t>+ Ofisine teslim ederler. </a:t>
            </a:r>
          </a:p>
          <a:p>
            <a:pPr lvl="0" algn="just" rtl="0">
              <a:lnSpc>
                <a:spcPct val="90000"/>
              </a:lnSpc>
              <a:spcBef>
                <a:spcPts val="1400"/>
              </a:spcBef>
              <a:spcAft>
                <a:spcPts val="0"/>
              </a:spcAft>
              <a:buSzPts val="2200"/>
              <a:buFont typeface="Wingdings" pitchFamily="2" charset="2"/>
              <a:buChar char="ü"/>
            </a:pPr>
            <a:r>
              <a:rPr lang="tr-TR" sz="1800" dirty="0"/>
              <a:t>Öğrenciler dönem değişikliği, okul değişikliği yapmak isterlerse YTÜ </a:t>
            </a:r>
            <a:r>
              <a:rPr lang="tr-TR" sz="1800" dirty="0" err="1"/>
              <a:t>Erasmus</a:t>
            </a:r>
            <a:r>
              <a:rPr lang="tr-TR" sz="1800" dirty="0"/>
              <a:t>+ Program Birimi web sayfasında bulunan değişiklik dilekçe formunu doldurup bölüm koordinatörüne onaylatıp, ıslak imzalı olacak şekilde </a:t>
            </a:r>
            <a:r>
              <a:rPr lang="tr-TR" sz="1800" dirty="0" err="1"/>
              <a:t>Erasmus</a:t>
            </a:r>
            <a:r>
              <a:rPr lang="tr-TR" sz="1800" dirty="0"/>
              <a:t>+ Ofisine teslim ederler.</a:t>
            </a:r>
          </a:p>
        </p:txBody>
      </p:sp>
    </p:spTree>
    <p:extLst>
      <p:ext uri="{BB962C8B-B14F-4D97-AF65-F5344CB8AC3E}">
        <p14:creationId xmlns:p14="http://schemas.microsoft.com/office/powerpoint/2010/main" val="239346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rasmus+ Mobility—Second Call for Application: Apply for Erasmus Now">
            <a:extLst>
              <a:ext uri="{FF2B5EF4-FFF2-40B4-BE49-F238E27FC236}">
                <a16:creationId xmlns:a16="http://schemas.microsoft.com/office/drawing/2014/main" id="{1423CFFF-47AB-9C3C-6D69-A9C0B8A0E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D78B7AF-2447-7E6F-DE8D-CFDA72ABF286}"/>
              </a:ext>
            </a:extLst>
          </p:cNvPr>
          <p:cNvSpPr>
            <a:spLocks noGrp="1"/>
          </p:cNvSpPr>
          <p:nvPr>
            <p:ph type="ctrTitle"/>
          </p:nvPr>
        </p:nvSpPr>
        <p:spPr>
          <a:xfrm>
            <a:off x="7323085" y="3728868"/>
            <a:ext cx="4696163" cy="2436554"/>
          </a:xfrm>
          <a:noFill/>
        </p:spPr>
        <p:txBody>
          <a:bodyPr>
            <a:noAutofit/>
          </a:bodyPr>
          <a:lstStyle/>
          <a:p>
            <a:pPr marL="295910" marR="5080" indent="645795">
              <a:lnSpc>
                <a:spcPct val="100000"/>
              </a:lnSpc>
              <a:spcBef>
                <a:spcPts val="100"/>
              </a:spcBef>
            </a:pPr>
            <a:r>
              <a:rPr lang="tr-TR" sz="3600" dirty="0">
                <a:latin typeface="Bradley Hand" pitchFamily="2" charset="0"/>
              </a:rPr>
              <a:t>TEŞEKKÜRLER</a:t>
            </a:r>
          </a:p>
        </p:txBody>
      </p:sp>
    </p:spTree>
    <p:extLst>
      <p:ext uri="{BB962C8B-B14F-4D97-AF65-F5344CB8AC3E}">
        <p14:creationId xmlns:p14="http://schemas.microsoft.com/office/powerpoint/2010/main" val="229604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çuş bilgilerini gösteren analog pano">
            <a:extLst>
              <a:ext uri="{FF2B5EF4-FFF2-40B4-BE49-F238E27FC236}">
                <a16:creationId xmlns:a16="http://schemas.microsoft.com/office/drawing/2014/main" id="{A4C78B62-C9B3-4FB9-6447-50941D98D925}"/>
              </a:ext>
            </a:extLst>
          </p:cNvPr>
          <p:cNvPicPr>
            <a:picLocks noChangeAspect="1"/>
          </p:cNvPicPr>
          <p:nvPr/>
        </p:nvPicPr>
        <p:blipFill rotWithShape="1">
          <a:blip r:embed="rId2">
            <a:alphaModFix amt="85000"/>
          </a:blip>
          <a:srcRect l="15553" r="25112" b="-2"/>
          <a:stretch/>
        </p:blipFill>
        <p:spPr>
          <a:xfrm>
            <a:off x="-1" y="-2"/>
            <a:ext cx="6096001" cy="6858002"/>
          </a:xfrm>
          <a:prstGeom prst="rect">
            <a:avLst/>
          </a:prstGeom>
          <a:blipFill>
            <a:blip r:embed="rId3">
              <a:alphaModFix amt="85000"/>
            </a:blip>
            <a:tile tx="0" ty="0" sx="100000" sy="100000" flip="none" algn="tl"/>
          </a:blipFill>
        </p:spPr>
      </p:pic>
      <p:graphicFrame>
        <p:nvGraphicFramePr>
          <p:cNvPr id="2" name="Diyagram 1">
            <a:extLst>
              <a:ext uri="{FF2B5EF4-FFF2-40B4-BE49-F238E27FC236}">
                <a16:creationId xmlns:a16="http://schemas.microsoft.com/office/drawing/2014/main" id="{4BC3AD0E-95DE-DA1C-F1C4-6FAF64D05793}"/>
              </a:ext>
            </a:extLst>
          </p:cNvPr>
          <p:cNvGraphicFramePr/>
          <p:nvPr>
            <p:extLst>
              <p:ext uri="{D42A27DB-BD31-4B8C-83A1-F6EECF244321}">
                <p14:modId xmlns:p14="http://schemas.microsoft.com/office/powerpoint/2010/main" val="4166409887"/>
              </p:ext>
            </p:extLst>
          </p:nvPr>
        </p:nvGraphicFramePr>
        <p:xfrm>
          <a:off x="6200775" y="214312"/>
          <a:ext cx="5991225" cy="6643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etin kutusu 2">
            <a:extLst>
              <a:ext uri="{FF2B5EF4-FFF2-40B4-BE49-F238E27FC236}">
                <a16:creationId xmlns:a16="http://schemas.microsoft.com/office/drawing/2014/main" id="{05CD2FFB-A928-8ACD-BD78-8BFF8F7103B9}"/>
              </a:ext>
            </a:extLst>
          </p:cNvPr>
          <p:cNvSpPr txBox="1"/>
          <p:nvPr/>
        </p:nvSpPr>
        <p:spPr>
          <a:xfrm>
            <a:off x="200025" y="214312"/>
            <a:ext cx="5672138" cy="2123658"/>
          </a:xfrm>
          <a:prstGeom prst="rect">
            <a:avLst/>
          </a:prstGeom>
          <a:solidFill>
            <a:schemeClr val="tx1"/>
          </a:solidFill>
          <a:ln/>
          <a:effectLst>
            <a:outerShdw blurRad="57150" dist="19050" dir="5400000" algn="ctr" rotWithShape="0">
              <a:srgbClr val="000000">
                <a:alpha val="63000"/>
              </a:srgbClr>
            </a:outerShdw>
            <a:softEdge rad="31750"/>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4400" dirty="0">
                <a:solidFill>
                  <a:schemeClr val="bg1"/>
                </a:solidFill>
                <a:latin typeface="Chalkduster" panose="03050602040202020205" pitchFamily="66" charset="0"/>
              </a:rPr>
              <a:t>ÖĞRENİM HAREKETLİLİGİ SÜRECİ</a:t>
            </a:r>
          </a:p>
        </p:txBody>
      </p:sp>
    </p:spTree>
    <p:extLst>
      <p:ext uri="{BB962C8B-B14F-4D97-AF65-F5344CB8AC3E}">
        <p14:creationId xmlns:p14="http://schemas.microsoft.com/office/powerpoint/2010/main" val="17434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sanın üzerinde bir takvim">
            <a:extLst>
              <a:ext uri="{FF2B5EF4-FFF2-40B4-BE49-F238E27FC236}">
                <a16:creationId xmlns:a16="http://schemas.microsoft.com/office/drawing/2014/main" id="{7AF23A2E-A4D0-7ED0-AF62-59C9C166FFC4}"/>
              </a:ext>
            </a:extLst>
          </p:cNvPr>
          <p:cNvPicPr>
            <a:picLocks noChangeAspect="1"/>
          </p:cNvPicPr>
          <p:nvPr/>
        </p:nvPicPr>
        <p:blipFill rotWithShape="1">
          <a:blip r:embed="rId2"/>
          <a:srcRect l="3284" r="37451"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DCD15F1-B7C7-BC49-2A0B-29BE56B10BC4}"/>
              </a:ext>
            </a:extLst>
          </p:cNvPr>
          <p:cNvSpPr>
            <a:spLocks noGrp="1"/>
          </p:cNvSpPr>
          <p:nvPr>
            <p:ph type="title"/>
          </p:nvPr>
        </p:nvSpPr>
        <p:spPr>
          <a:xfrm>
            <a:off x="761801" y="328512"/>
            <a:ext cx="4778387" cy="1628970"/>
          </a:xfrm>
        </p:spPr>
        <p:txBody>
          <a:bodyPr anchor="ctr">
            <a:normAutofit/>
          </a:bodyPr>
          <a:lstStyle/>
          <a:p>
            <a:r>
              <a:rPr lang="tr-TR" sz="4000" dirty="0">
                <a:latin typeface="Chalkduster" panose="03050602040202020205" pitchFamily="66" charset="0"/>
              </a:rPr>
              <a:t>YERLEŞTİRME</a:t>
            </a:r>
          </a:p>
        </p:txBody>
      </p:sp>
      <p:sp>
        <p:nvSpPr>
          <p:cNvPr id="3" name="İçerik Yer Tutucusu 2">
            <a:extLst>
              <a:ext uri="{FF2B5EF4-FFF2-40B4-BE49-F238E27FC236}">
                <a16:creationId xmlns:a16="http://schemas.microsoft.com/office/drawing/2014/main" id="{AAFF1843-172D-4444-9BFE-D8BC8F08DE70}"/>
              </a:ext>
            </a:extLst>
          </p:cNvPr>
          <p:cNvSpPr>
            <a:spLocks noGrp="1"/>
          </p:cNvSpPr>
          <p:nvPr>
            <p:ph idx="1"/>
          </p:nvPr>
        </p:nvSpPr>
        <p:spPr>
          <a:xfrm>
            <a:off x="271462" y="2614507"/>
            <a:ext cx="5268725" cy="3644559"/>
          </a:xfrm>
        </p:spPr>
        <p:txBody>
          <a:bodyPr anchor="ctr">
            <a:normAutofit lnSpcReduction="10000"/>
          </a:bodyPr>
          <a:lstStyle/>
          <a:p>
            <a:pPr marL="182880" lvl="0" indent="-182880" rtl="0">
              <a:spcBef>
                <a:spcPts val="0"/>
              </a:spcBef>
              <a:spcAft>
                <a:spcPts val="0"/>
              </a:spcAft>
              <a:buSzPts val="2200"/>
              <a:buChar char="▪"/>
            </a:pPr>
            <a:r>
              <a:rPr lang="tr-TR" sz="2400" dirty="0"/>
              <a:t>Öğrenciler bölüm koordinatörlüğü tarafından hazırlanan formu kullanarak </a:t>
            </a:r>
            <a:r>
              <a:rPr lang="tr-TR" sz="2400" dirty="0">
                <a:highlight>
                  <a:srgbClr val="FFFF00"/>
                </a:highlight>
              </a:rPr>
              <a:t>17 Mart 2025 saat 17:00’a </a:t>
            </a:r>
            <a:r>
              <a:rPr lang="tr-TR" sz="2400" dirty="0"/>
              <a:t>kadar tercihlerini yapacaktır.</a:t>
            </a:r>
          </a:p>
          <a:p>
            <a:pPr marL="182880" lvl="0" indent="-182880" rtl="0">
              <a:spcBef>
                <a:spcPts val="1400"/>
              </a:spcBef>
              <a:spcAft>
                <a:spcPts val="0"/>
              </a:spcAft>
              <a:buSzPts val="2200"/>
              <a:buChar char="▪"/>
            </a:pPr>
            <a:r>
              <a:rPr lang="tr-TR" sz="2400" dirty="0"/>
              <a:t>Nihai liste YTÜ </a:t>
            </a:r>
            <a:r>
              <a:rPr lang="tr-TR" sz="2400" dirty="0" err="1"/>
              <a:t>Erasmus</a:t>
            </a:r>
            <a:r>
              <a:rPr lang="tr-TR" sz="2400" dirty="0"/>
              <a:t>+ program biriminin web sayfasında ilan edilecektir.</a:t>
            </a:r>
          </a:p>
          <a:p>
            <a:pPr marL="182880" lvl="0" indent="-182880" rtl="0">
              <a:spcBef>
                <a:spcPts val="1400"/>
              </a:spcBef>
              <a:spcAft>
                <a:spcPts val="0"/>
              </a:spcAft>
              <a:buSzPts val="2200"/>
              <a:buChar char="▪"/>
            </a:pPr>
            <a:r>
              <a:rPr lang="tr-TR" sz="2400" dirty="0"/>
              <a:t>Aday öğrenci gösterme (</a:t>
            </a:r>
            <a:r>
              <a:rPr lang="tr-TR" sz="2400" dirty="0" err="1"/>
              <a:t>nomination</a:t>
            </a:r>
            <a:r>
              <a:rPr lang="tr-TR" sz="2400" dirty="0"/>
              <a:t>) işlemleri bölüm </a:t>
            </a:r>
            <a:r>
              <a:rPr lang="tr-TR" sz="2400" dirty="0" err="1"/>
              <a:t>erasmus</a:t>
            </a:r>
            <a:r>
              <a:rPr lang="tr-TR" sz="2400" dirty="0"/>
              <a:t> koordinatörleri tarafından yapılacaktır.</a:t>
            </a:r>
          </a:p>
        </p:txBody>
      </p:sp>
    </p:spTree>
    <p:extLst>
      <p:ext uri="{BB962C8B-B14F-4D97-AF65-F5344CB8AC3E}">
        <p14:creationId xmlns:p14="http://schemas.microsoft.com/office/powerpoint/2010/main" val="166765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73112C-4103-30CC-1747-6F988EDC1CFD}"/>
              </a:ext>
            </a:extLst>
          </p:cNvPr>
          <p:cNvSpPr>
            <a:spLocks noGrp="1"/>
          </p:cNvSpPr>
          <p:nvPr>
            <p:ph type="title"/>
          </p:nvPr>
        </p:nvSpPr>
        <p:spPr>
          <a:xfrm>
            <a:off x="6823878" y="741391"/>
            <a:ext cx="5006172" cy="1044547"/>
          </a:xfrm>
        </p:spPr>
        <p:txBody>
          <a:bodyPr anchor="b">
            <a:normAutofit/>
          </a:bodyPr>
          <a:lstStyle/>
          <a:p>
            <a:r>
              <a:rPr lang="tr-TR" sz="2800" dirty="0">
                <a:latin typeface="Chalkduster" panose="03050602040202020205" pitchFamily="66" charset="0"/>
              </a:rPr>
              <a:t>LEARNING AGREEMENT FOR STUDIES</a:t>
            </a:r>
            <a:endParaRPr lang="tr-TR" sz="3200" dirty="0">
              <a:latin typeface="Chalkduster" panose="03050602040202020205" pitchFamily="66" charset="0"/>
            </a:endParaRPr>
          </a:p>
        </p:txBody>
      </p:sp>
      <p:pic>
        <p:nvPicPr>
          <p:cNvPr id="5" name="Picture 4" descr="Immigration damgaları">
            <a:extLst>
              <a:ext uri="{FF2B5EF4-FFF2-40B4-BE49-F238E27FC236}">
                <a16:creationId xmlns:a16="http://schemas.microsoft.com/office/drawing/2014/main" id="{AE511D02-96C6-AD6E-EC26-61EA7A00E19D}"/>
              </a:ext>
            </a:extLst>
          </p:cNvPr>
          <p:cNvPicPr>
            <a:picLocks noChangeAspect="1"/>
          </p:cNvPicPr>
          <p:nvPr/>
        </p:nvPicPr>
        <p:blipFill rotWithShape="1">
          <a:blip r:embed="rId2"/>
          <a:srcRect t="4533" b="14532"/>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F6BEFC15-C123-C527-B1C1-FB0568EB5ACC}"/>
              </a:ext>
            </a:extLst>
          </p:cNvPr>
          <p:cNvSpPr>
            <a:spLocks noGrp="1"/>
          </p:cNvSpPr>
          <p:nvPr>
            <p:ph idx="1"/>
          </p:nvPr>
        </p:nvSpPr>
        <p:spPr>
          <a:xfrm>
            <a:off x="6429375" y="2200275"/>
            <a:ext cx="5400675" cy="3371850"/>
          </a:xfrm>
        </p:spPr>
        <p:txBody>
          <a:bodyPr anchor="t">
            <a:normAutofit/>
          </a:bodyPr>
          <a:lstStyle/>
          <a:p>
            <a:pPr lvl="0" algn="just" rtl="0">
              <a:spcBef>
                <a:spcPts val="0"/>
              </a:spcBef>
              <a:spcAft>
                <a:spcPts val="0"/>
              </a:spcAft>
              <a:buSzPts val="2200"/>
              <a:buFont typeface="Wingdings" pitchFamily="2" charset="2"/>
              <a:buChar char="ü"/>
            </a:pPr>
            <a:r>
              <a:rPr lang="tr-TR" sz="1800" dirty="0"/>
              <a:t>Learning </a:t>
            </a:r>
            <a:r>
              <a:rPr lang="tr-TR" sz="1800" dirty="0" err="1"/>
              <a:t>Agreement</a:t>
            </a:r>
            <a:r>
              <a:rPr lang="tr-TR" sz="1800" dirty="0"/>
              <a:t> </a:t>
            </a:r>
            <a:r>
              <a:rPr lang="tr-TR" sz="1800" dirty="0" err="1"/>
              <a:t>for</a:t>
            </a:r>
            <a:r>
              <a:rPr lang="tr-TR" sz="1800" dirty="0"/>
              <a:t> </a:t>
            </a:r>
            <a:r>
              <a:rPr lang="tr-TR" sz="1800" dirty="0" err="1"/>
              <a:t>Studies</a:t>
            </a:r>
            <a:r>
              <a:rPr lang="tr-TR" sz="1800" dirty="0"/>
              <a:t> belgesi </a:t>
            </a:r>
            <a:r>
              <a:rPr lang="tr-TR" sz="1800" dirty="0" err="1"/>
              <a:t>Erasmus</a:t>
            </a:r>
            <a:r>
              <a:rPr lang="tr-TR" sz="1800" dirty="0"/>
              <a:t> </a:t>
            </a:r>
            <a:r>
              <a:rPr lang="tr-TR" sz="1800" dirty="0" err="1"/>
              <a:t>without</a:t>
            </a:r>
            <a:r>
              <a:rPr lang="tr-TR" sz="1800" dirty="0"/>
              <a:t> </a:t>
            </a:r>
            <a:r>
              <a:rPr lang="tr-TR" sz="1800" dirty="0" err="1"/>
              <a:t>paper</a:t>
            </a:r>
            <a:r>
              <a:rPr lang="tr-TR" sz="1800" dirty="0"/>
              <a:t> (EWP) ile elektronik ortamda hazırlanır ve önce bölüm koordinatöründen ardından karşı kurumdan onay alınır.</a:t>
            </a:r>
          </a:p>
          <a:p>
            <a:pPr lvl="0" algn="just" rtl="0">
              <a:spcBef>
                <a:spcPts val="0"/>
              </a:spcBef>
              <a:spcAft>
                <a:spcPts val="0"/>
              </a:spcAft>
              <a:buSzPts val="2200"/>
              <a:buFont typeface="Wingdings" pitchFamily="2" charset="2"/>
              <a:buChar char="ü"/>
            </a:pPr>
            <a:endParaRPr lang="tr-TR" sz="1800" dirty="0"/>
          </a:p>
          <a:p>
            <a:pPr lvl="0" algn="just" rtl="0">
              <a:spcBef>
                <a:spcPts val="0"/>
              </a:spcBef>
              <a:spcAft>
                <a:spcPts val="0"/>
              </a:spcAft>
              <a:buSzPts val="2200"/>
              <a:buFont typeface="Wingdings" pitchFamily="2" charset="2"/>
              <a:buChar char="ü"/>
            </a:pPr>
            <a:r>
              <a:rPr lang="tr-TR" sz="1800" dirty="0" err="1"/>
              <a:t>Erasmus</a:t>
            </a:r>
            <a:r>
              <a:rPr lang="tr-TR" sz="1800" dirty="0"/>
              <a:t> </a:t>
            </a:r>
            <a:r>
              <a:rPr lang="tr-TR" sz="1800" dirty="0" err="1"/>
              <a:t>without</a:t>
            </a:r>
            <a:r>
              <a:rPr lang="tr-TR" sz="1800" dirty="0"/>
              <a:t> </a:t>
            </a:r>
            <a:r>
              <a:rPr lang="tr-TR" sz="1800" dirty="0" err="1"/>
              <a:t>paper</a:t>
            </a:r>
            <a:r>
              <a:rPr lang="tr-TR" sz="1800" dirty="0"/>
              <a:t> (EWP) programını kullanmayan karşı kurumlarda kendi spesifik programları olabilir ya da mail yoluyla onaylar alınabilir.</a:t>
            </a:r>
          </a:p>
          <a:p>
            <a:pPr lvl="0" algn="just" rtl="0">
              <a:spcBef>
                <a:spcPts val="0"/>
              </a:spcBef>
              <a:spcAft>
                <a:spcPts val="0"/>
              </a:spcAft>
              <a:buSzPts val="2200"/>
              <a:buFont typeface="Wingdings" pitchFamily="2" charset="2"/>
              <a:buChar char="ü"/>
            </a:pPr>
            <a:endParaRPr lang="tr-TR" sz="1800" dirty="0"/>
          </a:p>
          <a:p>
            <a:pPr lvl="0" algn="just" rtl="0">
              <a:spcBef>
                <a:spcPts val="0"/>
              </a:spcBef>
              <a:spcAft>
                <a:spcPts val="0"/>
              </a:spcAft>
              <a:buSzPts val="2200"/>
              <a:buFont typeface="Wingdings" pitchFamily="2" charset="2"/>
              <a:buChar char="ü"/>
            </a:pPr>
            <a:r>
              <a:rPr lang="tr-TR" sz="1800" dirty="0"/>
              <a:t>Lisansüstü öğrenciler karşı kurumdan onay geldikten sonra FBE kuralları gereği YTÜ </a:t>
            </a:r>
            <a:r>
              <a:rPr lang="tr-TR" sz="1800" dirty="0" err="1"/>
              <a:t>Erasmus</a:t>
            </a:r>
            <a:r>
              <a:rPr lang="tr-TR" sz="1800" dirty="0"/>
              <a:t>+ program biriminden onay almak zorundadır.</a:t>
            </a:r>
          </a:p>
          <a:p>
            <a:endParaRPr lang="tr-TR" sz="1800" dirty="0"/>
          </a:p>
        </p:txBody>
      </p:sp>
    </p:spTree>
    <p:extLst>
      <p:ext uri="{BB962C8B-B14F-4D97-AF65-F5344CB8AC3E}">
        <p14:creationId xmlns:p14="http://schemas.microsoft.com/office/powerpoint/2010/main" val="192887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ir kitabın üzerinde gözlük">
            <a:extLst>
              <a:ext uri="{FF2B5EF4-FFF2-40B4-BE49-F238E27FC236}">
                <a16:creationId xmlns:a16="http://schemas.microsoft.com/office/drawing/2014/main" id="{70DE0A07-5384-C180-9D62-FF22F4CB168C}"/>
              </a:ext>
            </a:extLst>
          </p:cNvPr>
          <p:cNvPicPr>
            <a:picLocks noChangeAspect="1"/>
          </p:cNvPicPr>
          <p:nvPr/>
        </p:nvPicPr>
        <p:blipFill rotWithShape="1">
          <a:blip r:embed="rId2"/>
          <a:srcRect l="7889" r="33221"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DFDA9CDF-D32B-ECAD-1343-8E26F54DEEBD}"/>
              </a:ext>
            </a:extLst>
          </p:cNvPr>
          <p:cNvSpPr>
            <a:spLocks noGrp="1"/>
          </p:cNvSpPr>
          <p:nvPr>
            <p:ph idx="1"/>
          </p:nvPr>
        </p:nvSpPr>
        <p:spPr>
          <a:xfrm>
            <a:off x="6415088" y="1424613"/>
            <a:ext cx="5529262" cy="5309834"/>
          </a:xfrm>
        </p:spPr>
        <p:txBody>
          <a:bodyPr anchor="t">
            <a:noAutofit/>
          </a:bodyPr>
          <a:lstStyle/>
          <a:p>
            <a:pPr lvl="0" algn="just" rtl="0">
              <a:lnSpc>
                <a:spcPct val="90000"/>
              </a:lnSpc>
              <a:spcBef>
                <a:spcPts val="0"/>
              </a:spcBef>
              <a:spcAft>
                <a:spcPts val="0"/>
              </a:spcAft>
              <a:buSzPts val="2200"/>
              <a:buFont typeface="Wingdings" pitchFamily="2" charset="2"/>
              <a:buChar char="ü"/>
            </a:pPr>
            <a:r>
              <a:rPr lang="tr-TR" sz="1500" dirty="0"/>
              <a:t>Öğrenciler Learning </a:t>
            </a:r>
            <a:r>
              <a:rPr lang="tr-TR" sz="1500" dirty="0" err="1"/>
              <a:t>Agreementlarını</a:t>
            </a:r>
            <a:r>
              <a:rPr lang="tr-TR" sz="1500" dirty="0"/>
              <a:t> karşı üniversiteden imzalı hallerini aldıktan sonra İntibak A formlarını hazırlayıp bölümlerinde İntibak işlemlerini başlatırlar. Öğrencilerin İntibaklarına ilişkin gerekli karar alındıktan sonra İntibak A formları ve FYK Kurul Kararı elektronik sistem üzerinden YTÜ </a:t>
            </a:r>
            <a:r>
              <a:rPr lang="tr-TR" sz="1500" dirty="0" err="1"/>
              <a:t>Erasmus</a:t>
            </a:r>
            <a:r>
              <a:rPr lang="tr-TR" sz="1500" dirty="0"/>
              <a:t>+ Program Birimine  iletilir.</a:t>
            </a:r>
          </a:p>
          <a:p>
            <a:pPr lvl="0" algn="just" rtl="0">
              <a:lnSpc>
                <a:spcPct val="90000"/>
              </a:lnSpc>
              <a:spcBef>
                <a:spcPts val="1400"/>
              </a:spcBef>
              <a:spcAft>
                <a:spcPts val="0"/>
              </a:spcAft>
              <a:buSzPts val="2200"/>
              <a:buFont typeface="Wingdings" pitchFamily="2" charset="2"/>
              <a:buChar char="ü"/>
            </a:pPr>
            <a:r>
              <a:rPr lang="tr-TR" sz="1500" dirty="0"/>
              <a:t>Öğrencilerin planlanan faaliyet döneminde bir yarıyıl için </a:t>
            </a:r>
            <a:r>
              <a:rPr lang="tr-TR" sz="1500" b="1" dirty="0">
                <a:solidFill>
                  <a:srgbClr val="FF0000"/>
                </a:solidFill>
              </a:rPr>
              <a:t>25-35</a:t>
            </a:r>
            <a:r>
              <a:rPr lang="tr-TR" sz="1500" dirty="0"/>
              <a:t>, iki yarıyıl için ise </a:t>
            </a:r>
            <a:r>
              <a:rPr lang="tr-TR" sz="1500" b="1" dirty="0">
                <a:solidFill>
                  <a:srgbClr val="FF0000"/>
                </a:solidFill>
              </a:rPr>
              <a:t>50-70 </a:t>
            </a:r>
            <a:r>
              <a:rPr lang="tr-TR" sz="1500" b="1" dirty="0" err="1">
                <a:solidFill>
                  <a:srgbClr val="FF0000"/>
                </a:solidFill>
              </a:rPr>
              <a:t>ECTS</a:t>
            </a:r>
            <a:r>
              <a:rPr lang="tr-TR" sz="1500" dirty="0" err="1"/>
              <a:t>’lik</a:t>
            </a:r>
            <a:r>
              <a:rPr lang="tr-TR" sz="1500" dirty="0"/>
              <a:t> ders yüküne sahip olmaları gerekmektedir. </a:t>
            </a:r>
          </a:p>
          <a:p>
            <a:pPr algn="just">
              <a:spcBef>
                <a:spcPts val="1400"/>
              </a:spcBef>
              <a:buSzPts val="2200"/>
              <a:buFont typeface="Wingdings" pitchFamily="2" charset="2"/>
              <a:buChar char="ü"/>
            </a:pPr>
            <a:r>
              <a:rPr lang="tr-TR" sz="1500" dirty="0"/>
              <a:t>Karşı kurumdan alınan her dersin YTÜ’de karşılığının bulunması ve daha önce almadığı derslerden seçilmesi, bölümümüzdeki laboratuvarları olan derslerin yerine karşı kurumda laboratuvarlı ders alınması zorunludur.</a:t>
            </a:r>
          </a:p>
          <a:p>
            <a:pPr lvl="0" algn="just" rtl="0">
              <a:lnSpc>
                <a:spcPct val="90000"/>
              </a:lnSpc>
              <a:spcBef>
                <a:spcPts val="1400"/>
              </a:spcBef>
              <a:spcAft>
                <a:spcPts val="0"/>
              </a:spcAft>
              <a:buSzPts val="2200"/>
              <a:buFont typeface="Wingdings" pitchFamily="2" charset="2"/>
              <a:buChar char="ü"/>
            </a:pPr>
            <a:r>
              <a:rPr lang="tr-TR" sz="1500" dirty="0"/>
              <a:t>Her dönem için en fazla 1 adet dil dersi alınabilir.</a:t>
            </a:r>
          </a:p>
          <a:p>
            <a:pPr lvl="0" algn="just" rtl="0">
              <a:lnSpc>
                <a:spcPct val="90000"/>
              </a:lnSpc>
              <a:spcBef>
                <a:spcPts val="1400"/>
              </a:spcBef>
              <a:spcAft>
                <a:spcPts val="0"/>
              </a:spcAft>
              <a:buSzPts val="2200"/>
              <a:buFont typeface="Wingdings" pitchFamily="2" charset="2"/>
              <a:buChar char="ü"/>
            </a:pPr>
            <a:r>
              <a:rPr lang="tr-TR" sz="1500" dirty="0"/>
              <a:t>YL VE DR TEZ DÖNEMİ ÖĞRENCİLERİ; sadece tez dersi alacak öğrenciler karşı kurum ile  iletişime geçerek tez danışmanı bulmalıdırlar. FBE  tarafından tez çalışmasının sayılması için karşı  kurumda tez dersi ve tez kodunun bulunmasına  dikkat edilmelidir. tez dersi ve kodu yok ise FBE ile  iletişime geçerek süreç yürütülmelidir.</a:t>
            </a:r>
          </a:p>
          <a:p>
            <a:pPr marL="0" lvl="0" indent="0" algn="just" rtl="0">
              <a:lnSpc>
                <a:spcPct val="90000"/>
              </a:lnSpc>
              <a:spcBef>
                <a:spcPts val="1400"/>
              </a:spcBef>
              <a:spcAft>
                <a:spcPts val="0"/>
              </a:spcAft>
              <a:buSzPts val="2200"/>
              <a:buNone/>
            </a:pPr>
            <a:endParaRPr lang="tr-TR" sz="1500" dirty="0"/>
          </a:p>
        </p:txBody>
      </p:sp>
      <p:sp>
        <p:nvSpPr>
          <p:cNvPr id="4" name="Başlık 1">
            <a:extLst>
              <a:ext uri="{FF2B5EF4-FFF2-40B4-BE49-F238E27FC236}">
                <a16:creationId xmlns:a16="http://schemas.microsoft.com/office/drawing/2014/main" id="{335DE493-5F62-76A0-629E-B027125682A6}"/>
              </a:ext>
            </a:extLst>
          </p:cNvPr>
          <p:cNvSpPr txBox="1">
            <a:spLocks/>
          </p:cNvSpPr>
          <p:nvPr/>
        </p:nvSpPr>
        <p:spPr>
          <a:xfrm>
            <a:off x="6676633" y="123553"/>
            <a:ext cx="5006172" cy="10445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latin typeface="Chalkduster" panose="03050602040202020205" pitchFamily="66" charset="0"/>
              </a:rPr>
              <a:t>LEARNING AGREEMENT FOR STUDIES</a:t>
            </a:r>
            <a:endParaRPr lang="tr-TR" sz="3200" dirty="0">
              <a:latin typeface="Chalkduster" panose="03050602040202020205" pitchFamily="66" charset="0"/>
            </a:endParaRPr>
          </a:p>
        </p:txBody>
      </p:sp>
    </p:spTree>
    <p:extLst>
      <p:ext uri="{BB962C8B-B14F-4D97-AF65-F5344CB8AC3E}">
        <p14:creationId xmlns:p14="http://schemas.microsoft.com/office/powerpoint/2010/main" val="264103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D448470-61D5-E9DE-07F1-028C85D3C86A}"/>
              </a:ext>
            </a:extLst>
          </p:cNvPr>
          <p:cNvPicPr>
            <a:picLocks noGrp="1" noChangeAspect="1"/>
          </p:cNvPicPr>
          <p:nvPr>
            <p:ph idx="1"/>
          </p:nvPr>
        </p:nvPicPr>
        <p:blipFill>
          <a:blip r:embed="rId2"/>
          <a:stretch>
            <a:fillRect/>
          </a:stretch>
        </p:blipFill>
        <p:spPr>
          <a:xfrm>
            <a:off x="790223" y="643466"/>
            <a:ext cx="10611554" cy="5571067"/>
          </a:xfrm>
          <a:prstGeom prst="rect">
            <a:avLst/>
          </a:prstGeom>
        </p:spPr>
      </p:pic>
    </p:spTree>
    <p:extLst>
      <p:ext uri="{BB962C8B-B14F-4D97-AF65-F5344CB8AC3E}">
        <p14:creationId xmlns:p14="http://schemas.microsoft.com/office/powerpoint/2010/main" val="51680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1F9CC7-3018-12B5-D9BD-8CEFB765A4A1}"/>
              </a:ext>
            </a:extLst>
          </p:cNvPr>
          <p:cNvSpPr>
            <a:spLocks noGrp="1"/>
          </p:cNvSpPr>
          <p:nvPr>
            <p:ph type="title"/>
          </p:nvPr>
        </p:nvSpPr>
        <p:spPr>
          <a:xfrm>
            <a:off x="838198" y="547815"/>
            <a:ext cx="7189383" cy="1680519"/>
          </a:xfrm>
        </p:spPr>
        <p:txBody>
          <a:bodyPr>
            <a:normAutofit/>
          </a:bodyPr>
          <a:lstStyle/>
          <a:p>
            <a:r>
              <a:rPr lang="tr-TR" sz="3600" dirty="0">
                <a:latin typeface="Chalkduster" panose="03050602040202020205" pitchFamily="66" charset="0"/>
              </a:rPr>
              <a:t>PROGRAM ÜLKELERİ</a:t>
            </a:r>
            <a:endParaRPr lang="tr-TR" sz="4000" dirty="0">
              <a:latin typeface="Chalkduster" panose="03050602040202020205" pitchFamily="66" charset="0"/>
            </a:endParaRPr>
          </a:p>
        </p:txBody>
      </p:sp>
      <p:pic>
        <p:nvPicPr>
          <p:cNvPr id="3074" name="Picture 2" descr="Erasmus+">
            <a:extLst>
              <a:ext uri="{FF2B5EF4-FFF2-40B4-BE49-F238E27FC236}">
                <a16:creationId xmlns:a16="http://schemas.microsoft.com/office/drawing/2014/main" id="{DE1B7076-02E2-C3BE-0124-DFA9B1982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90" r="30210"/>
          <a:stretch/>
        </p:blipFill>
        <p:spPr bwMode="auto">
          <a:xfrm>
            <a:off x="904489" y="2421924"/>
            <a:ext cx="3886279" cy="37111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oogle Shape;170;p12">
            <a:extLst>
              <a:ext uri="{FF2B5EF4-FFF2-40B4-BE49-F238E27FC236}">
                <a16:creationId xmlns:a16="http://schemas.microsoft.com/office/drawing/2014/main" id="{39C5A2B1-21BA-CC38-D2E9-BD1ACFC65D2B}"/>
              </a:ext>
            </a:extLst>
          </p:cNvPr>
          <p:cNvGraphicFramePr/>
          <p:nvPr>
            <p:extLst>
              <p:ext uri="{D42A27DB-BD31-4B8C-83A1-F6EECF244321}">
                <p14:modId xmlns:p14="http://schemas.microsoft.com/office/powerpoint/2010/main" val="3516860431"/>
              </p:ext>
            </p:extLst>
          </p:nvPr>
        </p:nvGraphicFramePr>
        <p:xfrm>
          <a:off x="4944141" y="2430591"/>
          <a:ext cx="6815468" cy="3739480"/>
        </p:xfrm>
        <a:graphic>
          <a:graphicData uri="http://schemas.openxmlformats.org/drawingml/2006/table">
            <a:tbl>
              <a:tblPr firstRow="1" bandRow="1">
                <a:tableStyleId>{0E3FDE45-AF77-4B5C-9715-49D594BDF05E}</a:tableStyleId>
              </a:tblPr>
              <a:tblGrid>
                <a:gridCol w="2941601">
                  <a:extLst>
                    <a:ext uri="{9D8B030D-6E8A-4147-A177-3AD203B41FA5}">
                      <a16:colId xmlns:a16="http://schemas.microsoft.com/office/drawing/2014/main" val="20000"/>
                    </a:ext>
                  </a:extLst>
                </a:gridCol>
                <a:gridCol w="3873867">
                  <a:extLst>
                    <a:ext uri="{9D8B030D-6E8A-4147-A177-3AD203B41FA5}">
                      <a16:colId xmlns:a16="http://schemas.microsoft.com/office/drawing/2014/main" val="20001"/>
                    </a:ext>
                  </a:extLst>
                </a:gridCol>
              </a:tblGrid>
              <a:tr h="334650">
                <a:tc>
                  <a:txBody>
                    <a:bodyPr/>
                    <a:lstStyle/>
                    <a:p>
                      <a:pPr marL="0" marR="0" lvl="0" indent="0" algn="l" rtl="0">
                        <a:spcBef>
                          <a:spcPts val="0"/>
                        </a:spcBef>
                        <a:spcAft>
                          <a:spcPts val="0"/>
                        </a:spcAft>
                        <a:buNone/>
                      </a:pPr>
                      <a:r>
                        <a:rPr lang="tr-TR" sz="1800" u="none" strike="noStrike" cap="none" dirty="0"/>
                        <a:t>Gruplar </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dirty="0"/>
                        <a:t>Ülkeler</a:t>
                      </a:r>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0958">
                <a:tc>
                  <a:txBody>
                    <a:bodyPr/>
                    <a:lstStyle/>
                    <a:p>
                      <a:pPr marL="0" marR="0" lvl="0" indent="0" algn="l" rtl="0">
                        <a:spcBef>
                          <a:spcPts val="0"/>
                        </a:spcBef>
                        <a:spcAft>
                          <a:spcPts val="0"/>
                        </a:spcAft>
                        <a:buNone/>
                      </a:pPr>
                      <a:r>
                        <a:rPr lang="tr-TR" sz="1800" b="1" dirty="0"/>
                        <a:t>Grup 1: Daha yüksek hayat pahalılığı olan Program Ülkeleri </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b="0" dirty="0">
                          <a:solidFill>
                            <a:schemeClr val="dk1"/>
                          </a:solidFill>
                          <a:sym typeface="Corbel"/>
                        </a:rPr>
                        <a:t>Avusturya, Danimarka, Finlandiya, Fransa, İrlanda, İtalya, Lihtenştayn, Norveç, İsveç, İsviçre, Birleşik Krallık</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83381">
                <a:tc>
                  <a:txBody>
                    <a:bodyPr/>
                    <a:lstStyle/>
                    <a:p>
                      <a:pPr marL="0" marR="0" lvl="0" indent="0" algn="l" rtl="0">
                        <a:spcBef>
                          <a:spcPts val="0"/>
                        </a:spcBef>
                        <a:spcAft>
                          <a:spcPts val="0"/>
                        </a:spcAft>
                        <a:buNone/>
                      </a:pPr>
                      <a:r>
                        <a:rPr lang="tr-TR" sz="1800" b="1" dirty="0"/>
                        <a:t>Grup 2: Orta seviyede hayat pahalılığı olan Program Ülkeleri </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b="0">
                          <a:solidFill>
                            <a:schemeClr val="dk1"/>
                          </a:solidFill>
                          <a:sym typeface="Corbel"/>
                        </a:rPr>
                        <a:t>Belçika, Hırvatistan, Çek Cumhuriyeti, Kıbrıs Rum Kesimi, Almanya, Yunanistan, İzlanda, Lüksemburg, Hollanda, Portekiz, Slovenya, İspanya, Türkiye</a:t>
                      </a:r>
                      <a:endParaRPr lang="tr-TR" sz="180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0958">
                <a:tc>
                  <a:txBody>
                    <a:bodyPr/>
                    <a:lstStyle/>
                    <a:p>
                      <a:pPr marL="0" marR="0" lvl="0" indent="0" algn="l" rtl="0">
                        <a:spcBef>
                          <a:spcPts val="0"/>
                        </a:spcBef>
                        <a:spcAft>
                          <a:spcPts val="0"/>
                        </a:spcAft>
                        <a:buNone/>
                      </a:pPr>
                      <a:r>
                        <a:rPr lang="tr-TR" sz="1800" b="1"/>
                        <a:t>Grup 3: Daha düşük hayat pahalılığı olan Program Ülkeleri </a:t>
                      </a:r>
                      <a:endParaRPr lang="tr-TR" sz="180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dirty="0"/>
                        <a:t>Bulgaristan, Estonya, Macaristan, Letonya, Litvanya, Malta, Polonya, Romanya, Slovakya, Makedonya</a:t>
                      </a:r>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145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articipation in Erasmus Plus ⋆ Culture and Prosperity s.c.e.">
            <a:extLst>
              <a:ext uri="{FF2B5EF4-FFF2-40B4-BE49-F238E27FC236}">
                <a16:creationId xmlns:a16="http://schemas.microsoft.com/office/drawing/2014/main" id="{2772E30F-0795-7C3A-3D53-949954152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75" r="13614"/>
          <a:stretch/>
        </p:blipFill>
        <p:spPr bwMode="auto">
          <a:xfrm>
            <a:off x="-382775"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5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CA42215-922D-C469-01D5-7A192C310738}"/>
              </a:ext>
            </a:extLst>
          </p:cNvPr>
          <p:cNvSpPr>
            <a:spLocks noGrp="1"/>
          </p:cNvSpPr>
          <p:nvPr>
            <p:ph type="title"/>
          </p:nvPr>
        </p:nvSpPr>
        <p:spPr>
          <a:xfrm>
            <a:off x="7531610" y="365125"/>
            <a:ext cx="3822189" cy="1899912"/>
          </a:xfrm>
        </p:spPr>
        <p:txBody>
          <a:bodyPr>
            <a:normAutofit/>
          </a:bodyPr>
          <a:lstStyle/>
          <a:p>
            <a:r>
              <a:rPr lang="tr-TR" sz="3400" dirty="0">
                <a:latin typeface="Chalkduster" panose="03050602040202020205" pitchFamily="66" charset="0"/>
              </a:rPr>
              <a:t>Hibeler</a:t>
            </a:r>
          </a:p>
        </p:txBody>
      </p:sp>
      <p:sp>
        <p:nvSpPr>
          <p:cNvPr id="3" name="İçerik Yer Tutucusu 2">
            <a:extLst>
              <a:ext uri="{FF2B5EF4-FFF2-40B4-BE49-F238E27FC236}">
                <a16:creationId xmlns:a16="http://schemas.microsoft.com/office/drawing/2014/main" id="{F81A74F1-CFBC-7A85-F340-0C04305D8703}"/>
              </a:ext>
            </a:extLst>
          </p:cNvPr>
          <p:cNvSpPr>
            <a:spLocks noGrp="1"/>
          </p:cNvSpPr>
          <p:nvPr>
            <p:ph idx="1"/>
          </p:nvPr>
        </p:nvSpPr>
        <p:spPr>
          <a:xfrm>
            <a:off x="6900530" y="1733107"/>
            <a:ext cx="4997303" cy="4443856"/>
          </a:xfrm>
        </p:spPr>
        <p:txBody>
          <a:bodyPr>
            <a:noAutofit/>
          </a:bodyPr>
          <a:lstStyle/>
          <a:p>
            <a:pPr lvl="0" algn="just" rtl="0">
              <a:spcBef>
                <a:spcPts val="0"/>
              </a:spcBef>
              <a:spcAft>
                <a:spcPts val="0"/>
              </a:spcAft>
              <a:buSzPts val="2200"/>
              <a:buFont typeface="Wingdings" pitchFamily="2" charset="2"/>
              <a:buChar char="ü"/>
            </a:pPr>
            <a:r>
              <a:rPr lang="tr-TR" sz="1500" dirty="0"/>
              <a:t>Bölüm </a:t>
            </a:r>
            <a:r>
              <a:rPr lang="tr-TR" sz="1500" dirty="0" err="1"/>
              <a:t>erasmus</a:t>
            </a:r>
            <a:r>
              <a:rPr lang="tr-TR" sz="1500" dirty="0"/>
              <a:t> koordinatörleri tarafından gönderilen öğrenci yerleştirme listelerinin YTÜ </a:t>
            </a:r>
            <a:r>
              <a:rPr lang="tr-TR" sz="1500" dirty="0" err="1"/>
              <a:t>Erasmus</a:t>
            </a:r>
            <a:r>
              <a:rPr lang="tr-TR" sz="1500" dirty="0"/>
              <a:t>+ Program Birimi ana sayfasında ilan edilip listeler kesinleştirilir.  İlk olarak öğrencilerin hangi üniversitelere yerleştirildiği ilan edilir, öğrencilerin bu hareketlilikten hibeli yada </a:t>
            </a:r>
            <a:r>
              <a:rPr lang="tr-TR" sz="1500" dirty="0" err="1"/>
              <a:t>hibesiz</a:t>
            </a:r>
            <a:r>
              <a:rPr lang="tr-TR" sz="1500" dirty="0"/>
              <a:t> yararlanacağı Ulusal Ajansın üniversitelere ayırdığı bütçeleri açıklamasından sonra kesinleşir.</a:t>
            </a:r>
          </a:p>
          <a:p>
            <a:pPr lvl="0" algn="just" rtl="0">
              <a:spcBef>
                <a:spcPts val="1400"/>
              </a:spcBef>
              <a:spcAft>
                <a:spcPts val="0"/>
              </a:spcAft>
              <a:buSzPts val="2200"/>
              <a:buFont typeface="Wingdings" pitchFamily="2" charset="2"/>
              <a:buChar char="ü"/>
            </a:pPr>
            <a:r>
              <a:rPr lang="tr-TR" sz="1500" dirty="0"/>
              <a:t>Dosyalarını </a:t>
            </a:r>
            <a:r>
              <a:rPr lang="tr-TR" sz="1500" dirty="0" err="1"/>
              <a:t>Erasmus</a:t>
            </a:r>
            <a:r>
              <a:rPr lang="tr-TR" sz="1500" dirty="0"/>
              <a:t>+ Birimine eksiksiz bir biçimde teslim etmiş öğrencilerin hibeleri,  hibe ödeme işlemleri başladığında alacakları toplam hibenin %80’i yatırılmak üzere ortalama 14 iş günü içerisinde öğrencilerin hesaplarına yatırılır ve öğrencilere e-mail yoluyla bilgi gönderilir.</a:t>
            </a:r>
          </a:p>
          <a:p>
            <a:pPr lvl="0" algn="just" rtl="0">
              <a:spcBef>
                <a:spcPts val="1400"/>
              </a:spcBef>
              <a:spcAft>
                <a:spcPts val="0"/>
              </a:spcAft>
              <a:buSzPts val="2600"/>
              <a:buFont typeface="Wingdings" pitchFamily="2" charset="2"/>
              <a:buChar char="ü"/>
            </a:pPr>
            <a:r>
              <a:rPr lang="tr-TR" sz="1500" dirty="0"/>
              <a:t>Eğitim faaliyeti sonunda derslerin </a:t>
            </a:r>
            <a:r>
              <a:rPr lang="tr-TR" sz="1500" dirty="0" err="1"/>
              <a:t>toplamınının</a:t>
            </a:r>
            <a:r>
              <a:rPr lang="tr-TR" sz="1500" dirty="0"/>
              <a:t> 2/3’sinden başarılı olan öğrenciler başarılı sayılır ve böylece </a:t>
            </a:r>
            <a:r>
              <a:rPr lang="tr-TR" sz="1500" u="sng" dirty="0"/>
              <a:t>katılım sertifikasındaki tarihler dikkate alınarak</a:t>
            </a:r>
            <a:r>
              <a:rPr lang="tr-TR" sz="1500" dirty="0"/>
              <a:t> %20 oranındaki hibeleri hesaplanır ve ödemeleri gerçekleştirilir.</a:t>
            </a:r>
          </a:p>
        </p:txBody>
      </p:sp>
    </p:spTree>
    <p:extLst>
      <p:ext uri="{BB962C8B-B14F-4D97-AF65-F5344CB8AC3E}">
        <p14:creationId xmlns:p14="http://schemas.microsoft.com/office/powerpoint/2010/main" val="328494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oogle Shape;176;p13">
            <a:extLst>
              <a:ext uri="{FF2B5EF4-FFF2-40B4-BE49-F238E27FC236}">
                <a16:creationId xmlns:a16="http://schemas.microsoft.com/office/drawing/2014/main" id="{6AB75D06-9CB0-32AC-23CC-4239D538871D}"/>
              </a:ext>
            </a:extLst>
          </p:cNvPr>
          <p:cNvGraphicFramePr/>
          <p:nvPr>
            <p:extLst>
              <p:ext uri="{D42A27DB-BD31-4B8C-83A1-F6EECF244321}">
                <p14:modId xmlns:p14="http://schemas.microsoft.com/office/powerpoint/2010/main" val="3075962946"/>
              </p:ext>
            </p:extLst>
          </p:nvPr>
        </p:nvGraphicFramePr>
        <p:xfrm>
          <a:off x="709105" y="1084505"/>
          <a:ext cx="10773790" cy="5571066"/>
        </p:xfrm>
        <a:graphic>
          <a:graphicData uri="http://schemas.openxmlformats.org/drawingml/2006/table">
            <a:tbl>
              <a:tblPr firstRow="1" bandRow="1"/>
              <a:tblGrid>
                <a:gridCol w="3053769">
                  <a:extLst>
                    <a:ext uri="{9D8B030D-6E8A-4147-A177-3AD203B41FA5}">
                      <a16:colId xmlns:a16="http://schemas.microsoft.com/office/drawing/2014/main" val="20000"/>
                    </a:ext>
                  </a:extLst>
                </a:gridCol>
                <a:gridCol w="3549658">
                  <a:extLst>
                    <a:ext uri="{9D8B030D-6E8A-4147-A177-3AD203B41FA5}">
                      <a16:colId xmlns:a16="http://schemas.microsoft.com/office/drawing/2014/main" val="20001"/>
                    </a:ext>
                  </a:extLst>
                </a:gridCol>
                <a:gridCol w="1952975">
                  <a:extLst>
                    <a:ext uri="{9D8B030D-6E8A-4147-A177-3AD203B41FA5}">
                      <a16:colId xmlns:a16="http://schemas.microsoft.com/office/drawing/2014/main" val="20002"/>
                    </a:ext>
                  </a:extLst>
                </a:gridCol>
                <a:gridCol w="2217388">
                  <a:extLst>
                    <a:ext uri="{9D8B030D-6E8A-4147-A177-3AD203B41FA5}">
                      <a16:colId xmlns:a16="http://schemas.microsoft.com/office/drawing/2014/main" val="86389525"/>
                    </a:ext>
                  </a:extLst>
                </a:gridCol>
              </a:tblGrid>
              <a:tr h="1322630">
                <a:tc>
                  <a:txBody>
                    <a:bodyPr/>
                    <a:lstStyle/>
                    <a:p>
                      <a:pPr marL="0" marR="0" lvl="0" indent="0" algn="l" rtl="0">
                        <a:spcBef>
                          <a:spcPts val="0"/>
                        </a:spcBef>
                        <a:spcAft>
                          <a:spcPts val="0"/>
                        </a:spcAft>
                        <a:buNone/>
                      </a:pPr>
                      <a:r>
                        <a:rPr lang="tr-TR" sz="2300" b="0" cap="none" spc="60">
                          <a:solidFill>
                            <a:schemeClr val="bg1"/>
                          </a:solidFill>
                        </a:rPr>
                        <a:t>Hayat pahalılığına göre ülke türleri</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rtl="0">
                        <a:spcBef>
                          <a:spcPts val="0"/>
                        </a:spcBef>
                        <a:spcAft>
                          <a:spcPts val="0"/>
                        </a:spcAft>
                        <a:buNone/>
                      </a:pPr>
                      <a:r>
                        <a:rPr lang="tr-TR" sz="2300" b="0" cap="none" spc="60">
                          <a:solidFill>
                            <a:schemeClr val="bg1"/>
                          </a:solidFill>
                        </a:rPr>
                        <a:t>Hareketlilikte misafir olunan ülkeler</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rtl="0">
                        <a:spcBef>
                          <a:spcPts val="0"/>
                        </a:spcBef>
                        <a:spcAft>
                          <a:spcPts val="0"/>
                        </a:spcAft>
                        <a:buNone/>
                      </a:pPr>
                      <a:r>
                        <a:rPr lang="tr-TR" sz="2300" b="0" cap="none" spc="60">
                          <a:solidFill>
                            <a:schemeClr val="bg1"/>
                          </a:solidFill>
                        </a:rPr>
                        <a:t>Aylık hibe </a:t>
                      </a:r>
                    </a:p>
                    <a:p>
                      <a:pPr marL="0" marR="0" lvl="0" indent="0" algn="l" rtl="0">
                        <a:spcBef>
                          <a:spcPts val="0"/>
                        </a:spcBef>
                        <a:spcAft>
                          <a:spcPts val="0"/>
                        </a:spcAft>
                        <a:buNone/>
                      </a:pPr>
                      <a:r>
                        <a:rPr lang="tr-TR" sz="2300" b="0" cap="none" spc="60">
                          <a:solidFill>
                            <a:schemeClr val="bg1"/>
                          </a:solidFill>
                        </a:rPr>
                        <a:t>Öğrenim (AVRO)</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300" b="0" cap="none" spc="60">
                          <a:solidFill>
                            <a:schemeClr val="bg1"/>
                          </a:solidFill>
                        </a:rPr>
                        <a:t>Aylık hibe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300" b="0" cap="none" spc="60">
                          <a:solidFill>
                            <a:schemeClr val="bg1"/>
                          </a:solidFill>
                        </a:rPr>
                        <a:t>Staj (AVRO)</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747676">
                <a:tc>
                  <a:txBody>
                    <a:bodyPr/>
                    <a:lstStyle/>
                    <a:p>
                      <a:pPr marL="0" marR="0" lvl="0" indent="0" algn="l" rtl="0">
                        <a:spcBef>
                          <a:spcPts val="0"/>
                        </a:spcBef>
                        <a:spcAft>
                          <a:spcPts val="0"/>
                        </a:spcAft>
                        <a:buNone/>
                      </a:pPr>
                      <a:r>
                        <a:rPr lang="tr-TR" sz="2000" cap="none" spc="0">
                          <a:solidFill>
                            <a:schemeClr val="tx1"/>
                          </a:solidFill>
                        </a:rPr>
                        <a:t>1. Grup ve 2. Grup Program Ülkeleri</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spcBef>
                          <a:spcPts val="0"/>
                        </a:spcBef>
                        <a:spcAft>
                          <a:spcPts val="0"/>
                        </a:spcAft>
                        <a:buNone/>
                      </a:pPr>
                      <a:r>
                        <a:rPr lang="tr-TR" sz="2000" b="0" i="0" cap="none" spc="0">
                          <a:solidFill>
                            <a:schemeClr val="tx1"/>
                          </a:solidFill>
                          <a:latin typeface="Corbel"/>
                          <a:ea typeface="Corbel"/>
                          <a:cs typeface="Corbel"/>
                          <a:sym typeface="Corbel"/>
                        </a:rPr>
                        <a:t>Almanya, Avusturya, Belçika, Danimarka, Finlandiya, Fransa, İrlanda, İtalya, İzlanda, Lichtenştayn, Lüksemburg, Hollanda, İsveç, Norveç, İspanya, Malta, Portekiz, Yunanistan, Çekya, Estonya, Letonya, Slovakya, Slovenya</a:t>
                      </a:r>
                      <a:endParaRPr lang="tr-TR" sz="2000" cap="none" spc="0">
                        <a:solidFill>
                          <a:schemeClr val="tx1"/>
                        </a:solidFill>
                      </a:endParaRP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tr-TR" sz="2000" cap="none" spc="0">
                          <a:solidFill>
                            <a:schemeClr val="tx1"/>
                          </a:solidFill>
                        </a:rPr>
                        <a:t>600</a:t>
                      </a:r>
                    </a:p>
                    <a:p>
                      <a:pPr marL="0" marR="0" lvl="0" indent="0" algn="ctr" rtl="0">
                        <a:spcBef>
                          <a:spcPts val="0"/>
                        </a:spcBef>
                        <a:spcAft>
                          <a:spcPts val="0"/>
                        </a:spcAft>
                        <a:buNone/>
                      </a:pPr>
                      <a:endParaRPr lang="tr-TR" sz="2000" cap="none" spc="0">
                        <a:solidFill>
                          <a:schemeClr val="tx1"/>
                        </a:solidFill>
                      </a:endParaRP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tr-TR" sz="2000" cap="none" spc="0">
                          <a:solidFill>
                            <a:schemeClr val="tx1"/>
                          </a:solidFill>
                        </a:rPr>
                        <a:t>750</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00760">
                <a:tc>
                  <a:txBody>
                    <a:bodyPr/>
                    <a:lstStyle/>
                    <a:p>
                      <a:pPr marL="0" marR="0" lvl="0" indent="0" algn="l" rtl="0">
                        <a:lnSpc>
                          <a:spcPct val="100000"/>
                        </a:lnSpc>
                        <a:spcBef>
                          <a:spcPts val="0"/>
                        </a:spcBef>
                        <a:spcAft>
                          <a:spcPts val="0"/>
                        </a:spcAft>
                        <a:buClr>
                          <a:schemeClr val="lt1"/>
                        </a:buClr>
                        <a:buSzPts val="1800"/>
                        <a:buFont typeface="Corbel"/>
                        <a:buNone/>
                      </a:pPr>
                      <a:r>
                        <a:rPr lang="tr-TR" sz="2000" cap="none" spc="0">
                          <a:solidFill>
                            <a:schemeClr val="tx1"/>
                          </a:solidFill>
                        </a:rPr>
                        <a:t>3. Grup Program Ülkeleri</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tr-TR" sz="2000" b="0" i="0" cap="none" spc="0">
                          <a:solidFill>
                            <a:schemeClr val="tx1"/>
                          </a:solidFill>
                          <a:latin typeface="Corbel"/>
                          <a:ea typeface="Corbel"/>
                          <a:cs typeface="Corbel"/>
                          <a:sym typeface="Corbel"/>
                        </a:rPr>
                        <a:t>Bulgaristan, Hırvatistan, Litvanya, Macaristan, Kuzey Makedonya, Polonya, Romanya, Sırbistan, Türkiye</a:t>
                      </a:r>
                      <a:endParaRPr lang="tr-TR" sz="2000" cap="none" spc="0">
                        <a:solidFill>
                          <a:schemeClr val="tx1"/>
                        </a:solidFill>
                      </a:endParaRP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spcBef>
                          <a:spcPts val="0"/>
                        </a:spcBef>
                        <a:spcAft>
                          <a:spcPts val="0"/>
                        </a:spcAft>
                        <a:buNone/>
                      </a:pPr>
                      <a:r>
                        <a:rPr lang="tr-TR" sz="2000" cap="none" spc="0">
                          <a:solidFill>
                            <a:schemeClr val="tx1"/>
                          </a:solidFill>
                        </a:rPr>
                        <a:t>450</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spcBef>
                          <a:spcPts val="0"/>
                        </a:spcBef>
                        <a:spcAft>
                          <a:spcPts val="0"/>
                        </a:spcAft>
                        <a:buNone/>
                      </a:pPr>
                      <a:r>
                        <a:rPr lang="tr-TR" sz="2000" cap="none" spc="0" dirty="0">
                          <a:solidFill>
                            <a:schemeClr val="tx1"/>
                          </a:solidFill>
                        </a:rPr>
                        <a:t>600</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Başlık 1">
            <a:extLst>
              <a:ext uri="{FF2B5EF4-FFF2-40B4-BE49-F238E27FC236}">
                <a16:creationId xmlns:a16="http://schemas.microsoft.com/office/drawing/2014/main" id="{5C5B8DDB-A4D2-49DF-34CC-1B3F9D3394DE}"/>
              </a:ext>
            </a:extLst>
          </p:cNvPr>
          <p:cNvSpPr>
            <a:spLocks noGrp="1"/>
          </p:cNvSpPr>
          <p:nvPr>
            <p:ph type="title"/>
          </p:nvPr>
        </p:nvSpPr>
        <p:spPr>
          <a:xfrm>
            <a:off x="2215128" y="202429"/>
            <a:ext cx="7189383" cy="912690"/>
          </a:xfrm>
        </p:spPr>
        <p:txBody>
          <a:bodyPr>
            <a:normAutofit/>
          </a:bodyPr>
          <a:lstStyle/>
          <a:p>
            <a:pPr algn="ctr"/>
            <a:r>
              <a:rPr lang="tr-TR" sz="3600" dirty="0">
                <a:latin typeface="Segoe Print" panose="02000800000000000000" pitchFamily="2" charset="0"/>
                <a:cs typeface="Phosphate Inline" panose="02000506050000020004" pitchFamily="2" charset="0"/>
              </a:rPr>
              <a:t>HİBE MİKTARLARI</a:t>
            </a:r>
            <a:endParaRPr lang="tr-TR" sz="4000" dirty="0">
              <a:latin typeface="Segoe Print" panose="02000800000000000000" pitchFamily="2" charset="0"/>
              <a:cs typeface="Phosphate Inline" panose="02000506050000020004" pitchFamily="2" charset="0"/>
            </a:endParaRPr>
          </a:p>
        </p:txBody>
      </p:sp>
    </p:spTree>
    <p:extLst>
      <p:ext uri="{BB962C8B-B14F-4D97-AF65-F5344CB8AC3E}">
        <p14:creationId xmlns:p14="http://schemas.microsoft.com/office/powerpoint/2010/main" val="8886540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671</TotalTime>
  <Words>1294</Words>
  <Application>Microsoft Office PowerPoint</Application>
  <PresentationFormat>Geniş ekran</PresentationFormat>
  <Paragraphs>255</Paragraphs>
  <Slides>17</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Aptos</vt:lpstr>
      <vt:lpstr>Aptos Display</vt:lpstr>
      <vt:lpstr>Arial</vt:lpstr>
      <vt:lpstr>Bradley Hand</vt:lpstr>
      <vt:lpstr>Chalkduster</vt:lpstr>
      <vt:lpstr>Corbel</vt:lpstr>
      <vt:lpstr>Segoe Print</vt:lpstr>
      <vt:lpstr>Wingdings</vt:lpstr>
      <vt:lpstr>Office Teması</vt:lpstr>
      <vt:lpstr>PowerPoint Sunusu</vt:lpstr>
      <vt:lpstr>PowerPoint Sunusu</vt:lpstr>
      <vt:lpstr>YERLEŞTİRME</vt:lpstr>
      <vt:lpstr>LEARNING AGREEMENT FOR STUDIES</vt:lpstr>
      <vt:lpstr>PowerPoint Sunusu</vt:lpstr>
      <vt:lpstr>PowerPoint Sunusu</vt:lpstr>
      <vt:lpstr>PROGRAM ÜLKELERİ</vt:lpstr>
      <vt:lpstr>Hibeler</vt:lpstr>
      <vt:lpstr>HİBE MİKTARLARI</vt:lpstr>
      <vt:lpstr>Anlaşmalı olduğumuz üniversiteler</vt:lpstr>
      <vt:lpstr>Öğrenim dilleri</vt:lpstr>
      <vt:lpstr>Kontenjanlar</vt:lpstr>
      <vt:lpstr>Kontenjanlar</vt:lpstr>
      <vt:lpstr>Üniversite Değişikliği Talepleri</vt:lpstr>
      <vt:lpstr>Çeşitli hususlar</vt:lpstr>
      <vt:lpstr>Çeşitli hususlar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Benan İnan</dc:creator>
  <cp:lastModifiedBy>Benan İnan</cp:lastModifiedBy>
  <cp:revision>6</cp:revision>
  <dcterms:created xsi:type="dcterms:W3CDTF">2024-03-17T19:23:07Z</dcterms:created>
  <dcterms:modified xsi:type="dcterms:W3CDTF">2025-03-10T12:43:16Z</dcterms:modified>
</cp:coreProperties>
</file>